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339" r:id="rId5"/>
    <p:sldId id="341" r:id="rId6"/>
    <p:sldId id="260" r:id="rId7"/>
    <p:sldId id="261" r:id="rId8"/>
    <p:sldId id="342" r:id="rId9"/>
    <p:sldId id="259" r:id="rId10"/>
    <p:sldId id="34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4"/>
    <p:restoredTop sz="95928"/>
  </p:normalViewPr>
  <p:slideViewPr>
    <p:cSldViewPr snapToGrid="0" snapToObjects="1">
      <p:cViewPr varScale="1">
        <p:scale>
          <a:sx n="88" d="100"/>
          <a:sy n="88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C0721-670A-D944-A8C5-FEAE8BD4D65F}" type="datetimeFigureOut">
              <a:rPr lang="en-US" smtClean="0"/>
              <a:t>8/12/21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A6E5E-630F-FC46-91AB-1E86CF5A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刺激老師思考，為何大多數人明白吸毒的禍害下，仍有人會選擇吸毒。從「主要效果」令他們明白學生吸毒或日後吸毒的可能動機。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3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61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8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59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1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13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4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0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8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0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69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E1CEB68-A8A9-8F4D-B2AA-FCF5FA72893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8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CEB68-A8A9-8F4D-B2AA-FCF5FA72893D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1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24C4-191A-2742-A20A-C707A23C5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防毒門PEERKOL育成計劃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8B3C1-E32C-2149-A5EB-5865AEC39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224137"/>
          </a:xfrm>
        </p:spPr>
        <p:txBody>
          <a:bodyPr/>
          <a:lstStyle/>
          <a:p>
            <a:r>
              <a:rPr lang="en-US" sz="2400" dirty="0" err="1">
                <a:latin typeface="MingLiU" panose="02020509000000000000" pitchFamily="49" charset="-120"/>
                <a:ea typeface="MingLiU" panose="02020509000000000000" pitchFamily="49" charset="-120"/>
              </a:rPr>
              <a:t>培訓小組</a:t>
            </a:r>
            <a:r>
              <a:rPr lang="zh-TW" altLang="en-US" sz="2400" dirty="0"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r>
              <a:rPr lang="en-US" sz="2400" dirty="0" err="1">
                <a:latin typeface="MingLiU" panose="02020509000000000000" pitchFamily="49" charset="-120"/>
                <a:ea typeface="MingLiU" panose="02020509000000000000" pitchFamily="49" charset="-120"/>
              </a:rPr>
              <a:t>第四節</a:t>
            </a:r>
            <a:endParaRPr lang="en-US" sz="2400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sz="2400" dirty="0" err="1">
                <a:latin typeface="MingLiU" panose="02020509000000000000" pitchFamily="49" charset="-120"/>
                <a:ea typeface="MingLiU" panose="02020509000000000000" pitchFamily="49" charset="-120"/>
              </a:rPr>
              <a:t>導師</a:t>
            </a:r>
            <a:r>
              <a:rPr lang="zh-TW" altLang="en-US" sz="2400" dirty="0">
                <a:latin typeface="MingLiU" panose="02020509000000000000" pitchFamily="49" charset="-120"/>
                <a:ea typeface="MingLiU" panose="02020509000000000000" pitchFamily="49" charset="-120"/>
              </a:rPr>
              <a:t>：</a:t>
            </a:r>
            <a:r>
              <a:rPr lang="en-US" altLang="zh-TW" sz="2400" dirty="0">
                <a:latin typeface="Comic Sans MS" panose="030F0902030302020204" pitchFamily="66" charset="0"/>
                <a:ea typeface="MingLiU" panose="02020509000000000000" pitchFamily="49" charset="-120"/>
              </a:rPr>
              <a:t>Toby</a:t>
            </a:r>
            <a:r>
              <a:rPr lang="zh-TW" altLang="en-US" sz="2400" dirty="0"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r>
              <a:rPr lang="en-US" altLang="zh-TW" sz="2400" dirty="0"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TW" altLang="en-US" sz="2400" dirty="0">
                <a:latin typeface="MingLiU" panose="02020509000000000000" pitchFamily="49" charset="-120"/>
                <a:ea typeface="MingLiU" panose="02020509000000000000" pitchFamily="49" charset="-120"/>
              </a:rPr>
              <a:t>社工</a:t>
            </a:r>
            <a:r>
              <a:rPr lang="en-US" altLang="zh-TW" sz="2400" dirty="0"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zh-TW" altLang="en-US" sz="2400" dirty="0">
                <a:latin typeface="MingLiU" panose="02020509000000000000" pitchFamily="49" charset="-120"/>
                <a:ea typeface="MingLiU" panose="02020509000000000000" pitchFamily="49" charset="-120"/>
              </a:rPr>
              <a:t>  </a:t>
            </a:r>
            <a:r>
              <a:rPr lang="zh-TW" altLang="en-US" sz="2400" dirty="0">
                <a:latin typeface="Comic Sans MS" panose="030F0902030302020204" pitchFamily="66" charset="0"/>
                <a:ea typeface="MingLiU" panose="02020509000000000000" pitchFamily="49" charset="-120"/>
              </a:rPr>
              <a:t> </a:t>
            </a:r>
            <a:r>
              <a:rPr lang="en-US" altLang="zh-TW" sz="2400" dirty="0">
                <a:latin typeface="Comic Sans MS" panose="030F0902030302020204" pitchFamily="66" charset="0"/>
                <a:ea typeface="MingLiU" panose="02020509000000000000" pitchFamily="49" charset="-120"/>
              </a:rPr>
              <a:t>Sunny</a:t>
            </a:r>
            <a:r>
              <a:rPr lang="zh-TW" altLang="en-US" sz="2400" dirty="0">
                <a:latin typeface="Comic Sans MS" panose="030F0902030302020204" pitchFamily="66" charset="0"/>
                <a:ea typeface="MingLiU" panose="02020509000000000000" pitchFamily="49" charset="-120"/>
              </a:rPr>
              <a:t> </a:t>
            </a:r>
            <a:r>
              <a:rPr lang="en-US" altLang="zh-TW" sz="2400" dirty="0"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TW" altLang="en-US" sz="2400" dirty="0">
                <a:latin typeface="MingLiU" panose="02020509000000000000" pitchFamily="49" charset="-120"/>
                <a:ea typeface="MingLiU" panose="02020509000000000000" pitchFamily="49" charset="-120"/>
              </a:rPr>
              <a:t>媒體製作導師</a:t>
            </a:r>
            <a:r>
              <a:rPr lang="en-US" altLang="zh-TW" sz="2400" dirty="0"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endParaRPr lang="en-US" sz="2400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8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8522-0F21-7B4E-8437-01D08E6D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參考例子</a:t>
            </a:r>
            <a:endParaRPr lang="en-US" dirty="0"/>
          </a:p>
        </p:txBody>
      </p:sp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E9F11CE-5435-4D4B-908B-EEC09AF0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4" y="1465943"/>
            <a:ext cx="4052468" cy="5392057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6EA7CF1F-1E36-814E-BEB9-35D6A2B1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919" y="2515178"/>
            <a:ext cx="3231297" cy="1520611"/>
          </a:xfrm>
          <a:prstGeom prst="rect">
            <a:avLst/>
          </a:prstGeom>
        </p:spPr>
      </p:pic>
      <p:pic>
        <p:nvPicPr>
          <p:cNvPr id="15" name="Content Placeholder 1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64A1691-79C2-3E45-8C4A-05C3B2EEC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00262" y="804519"/>
            <a:ext cx="5402784" cy="5402784"/>
          </a:xfr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7B331D30-55D2-554E-A337-B31B3BD57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356" y="4598513"/>
            <a:ext cx="4052467" cy="214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6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F87B-37A4-FE49-84C6-1F64C188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DC23-3832-B545-8EA2-A783082E9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 err="1"/>
              <a:t>小總結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 err="1"/>
              <a:t>及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 err="1"/>
              <a:t>下堂預告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6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0B7F-A19B-A045-9BE7-266B27CC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F812-0017-0243-9A31-2F28549E7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/>
              <a:t>重點重溫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5048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9864-41DE-E54D-8F12-4E5A060E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課堂內容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6B06-B96A-834C-A428-3CEA285F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56468"/>
          </a:xfrm>
        </p:spPr>
        <p:txBody>
          <a:bodyPr/>
          <a:lstStyle/>
          <a:p>
            <a:r>
              <a:rPr lang="en-US" dirty="0" err="1"/>
              <a:t>認識基本毒品類別</a:t>
            </a:r>
            <a:endParaRPr lang="en-HK" dirty="0"/>
          </a:p>
          <a:p>
            <a:r>
              <a:rPr lang="en-US" dirty="0" err="1"/>
              <a:t>學習吸毒行為背後的保護因素和風險因素</a:t>
            </a:r>
            <a:endParaRPr lang="en-US" dirty="0"/>
          </a:p>
          <a:p>
            <a:endParaRPr lang="en-US" dirty="0"/>
          </a:p>
          <a:p>
            <a:r>
              <a:rPr lang="en-US" dirty="0"/>
              <a:t>PHOTOSHOOT</a:t>
            </a:r>
          </a:p>
          <a:p>
            <a:endParaRPr lang="en-US" dirty="0"/>
          </a:p>
          <a:p>
            <a:r>
              <a:rPr lang="en-US" dirty="0" err="1"/>
              <a:t>基礎音響理論</a:t>
            </a:r>
            <a:endParaRPr lang="en-US" dirty="0"/>
          </a:p>
          <a:p>
            <a:r>
              <a:rPr lang="en-US" dirty="0" err="1"/>
              <a:t>基礎燈光理論及應用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按服用後徵狀角度，重新認識流行毒品</a:t>
            </a:r>
            <a:endParaRPr lang="en-GB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942974" y="2369797"/>
            <a:ext cx="10144125" cy="815546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38969" y="1818034"/>
            <a:ext cx="1161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情緒高漲</a:t>
            </a:r>
            <a:endParaRPr lang="en-GB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4426" y="1853754"/>
            <a:ext cx="1198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情緒平和</a:t>
            </a:r>
            <a:endParaRPr lang="en-GB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084" y="3113903"/>
            <a:ext cx="1396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混合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/ 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迷幻</a:t>
            </a:r>
            <a:endParaRPr lang="en-GB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1145" y="4412524"/>
            <a:ext cx="2409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冰 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可卡因 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(Cocaine)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搖頭丸 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(Ecstasy)</a:t>
            </a:r>
            <a:endParaRPr lang="en-GB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1621" y="4412524"/>
            <a:ext cx="2681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大麻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(Cannabis)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咳水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(Cough Medicine)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K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仔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(Ketamine)</a:t>
            </a:r>
            <a:endParaRPr lang="en-GB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7604" y="4371563"/>
            <a:ext cx="333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海洛英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</a:t>
            </a:r>
            <a:r>
              <a:rPr lang="en-GB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Heroin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白瓜子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</a:t>
            </a:r>
            <a:r>
              <a:rPr lang="en-US" altLang="zh-TW" sz="2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Imovane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羅氏藍精靈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altLang="zh-TW" sz="2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Dormicum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GB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Google Shape;118;p3" descr="D:\Cdac\CDAC logo\CDAC logo 1(white by Yanki)2.png">
            <a:extLst>
              <a:ext uri="{FF2B5EF4-FFF2-40B4-BE49-F238E27FC236}">
                <a16:creationId xmlns:a16="http://schemas.microsoft.com/office/drawing/2014/main" id="{41626A50-2BFE-1A49-8B14-F2E0F0274BA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9425" y="6153677"/>
            <a:ext cx="270030" cy="348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28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DDC7-B319-CC49-9001-A06CE329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活動</a:t>
            </a:r>
            <a:r>
              <a:rPr lang="zh-TW" altLang="en-US" dirty="0"/>
              <a:t>：傳閱模擬毒品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780DB-28A6-9A4C-AFF6-33BEDD13D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artoon Chef In A Uniform And A Cook`s Cap Tasting The Leaves Of The Green,  Putting Them In The Mouth Stock Vector - Illustration of people, human:  115458580">
            <a:extLst>
              <a:ext uri="{FF2B5EF4-FFF2-40B4-BE49-F238E27FC236}">
                <a16:creationId xmlns:a16="http://schemas.microsoft.com/office/drawing/2014/main" id="{B43A7062-846A-AC4B-8351-237D853F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6" b="89769" l="10000" r="96000">
                        <a14:foregroundMark x1="61692" y1="6456" x2="61692" y2="6456"/>
                        <a14:foregroundMark x1="96000" y1="89160" x2="96000" y2="89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871129"/>
            <a:ext cx="5581649" cy="35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0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C357-4BD2-D44A-A968-CF97A5E5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常見吸毒原因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99F7A-E1E2-3940-87D3-0EE8C57D4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認同及歸屬感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共同耍樂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快樂及團結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朋友的邀請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歡樂氣氛的留戀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不希望變異族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</a:p>
          <a:p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迷幻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暈眩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迅間腦袋空白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舒服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歡愉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</a:p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情緒改變催化劑 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即時轉變感官效果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3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44BBD-DA26-E44F-8CEA-76D8FFCD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常見吸毒者心態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C45A3-F14E-4D45-A2D1-C26087C6A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71053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年青人總要一試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長大了，便自然會戒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毒品乃必需品，有時甚至視毒品為友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不分毒品種類，有什麼揩什麼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免費毒品，為何不食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定驚作用、止痛作用、定寧神、紓鬱解悶</a:t>
            </a:r>
            <a:endParaRPr lang="en-US" altLang="zh-CN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看混合吸食毒品、</a:t>
            </a: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解藥</a:t>
            </a: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0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26BE-4F1C-6B41-B152-C28CB093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活動</a:t>
            </a:r>
            <a:r>
              <a:rPr lang="zh-TW" altLang="en-US" dirty="0"/>
              <a:t>：影片播放</a:t>
            </a:r>
            <a:r>
              <a:rPr lang="en-US" altLang="zh-TW" dirty="0"/>
              <a:t>【</a:t>
            </a:r>
            <a:r>
              <a:rPr lang="zh-TW" altLang="en-US" dirty="0"/>
              <a:t>晚吹 又要威又要帶頭盔 </a:t>
            </a:r>
            <a:r>
              <a:rPr lang="en-US" altLang="zh-TW" dirty="0"/>
              <a:t>01:38】</a:t>
            </a:r>
            <a:endParaRPr lang="en-US" dirty="0"/>
          </a:p>
        </p:txBody>
      </p:sp>
      <p:pic>
        <p:nvPicPr>
          <p:cNvPr id="6" name="Picture 4" descr="Free Play button Glyph Icon - Available in SVG, PNG, EPS, AI &amp;amp; Icon fonts">
            <a:extLst>
              <a:ext uri="{FF2B5EF4-FFF2-40B4-BE49-F238E27FC236}">
                <a16:creationId xmlns:a16="http://schemas.microsoft.com/office/drawing/2014/main" id="{EBB953E9-B23F-4F49-A669-E6DBB2EF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88" y="2126626"/>
            <a:ext cx="3228824" cy="32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2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51BB-49E4-F044-8715-19A4E8B5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5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大層面中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消除風險因素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及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建立防禦因素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120C1-CE8D-B149-99C1-CDD0E691F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098E1E0-3BE3-8941-98DE-DD464A75F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740347"/>
              </p:ext>
            </p:extLst>
          </p:nvPr>
        </p:nvGraphicFramePr>
        <p:xfrm>
          <a:off x="838200" y="1863468"/>
          <a:ext cx="10515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594068252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567189583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1388123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風險因素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防禦因素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96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個人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抗逆力低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價值觀偏差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沒有人生目標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輕視自己價值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抗逆力高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建立及重視正確價值觀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擁有正面人生目標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有恰當的自我價值觀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17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朋輩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社交圈子弱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易受朋輩左右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認識不良朋輩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社交圈子強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有恰當社交觀念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65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家庭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家庭關係薄弱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家長管教出現問題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父母吸毒</a:t>
                      </a:r>
                      <a:r>
                        <a:rPr lang="en-US" altLang="zh-TW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濫藥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家庭融洽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良好親子關係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學校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學生展現能力與成就機會單一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過於強調競爭的文化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學生有多元機會展現不同能力與成就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關愛、互助、接納文化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安全的環境予遇有困難的學生求助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93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社區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容易接觸毒品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傳統文化習俗上對草本藥物的利用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有完善法例，配合有效執法及掃蕩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9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30326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{5043CA67-B4CC-CC4F-ADE6-E82DD28005A3}tf10001119</Template>
  <TotalTime>332</TotalTime>
  <Words>437</Words>
  <Application>Microsoft Macintosh PowerPoint</Application>
  <PresentationFormat>Widescreen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Microsoft JhengHei</vt:lpstr>
      <vt:lpstr>MingLiU</vt:lpstr>
      <vt:lpstr>微軟正黑體 Light</vt:lpstr>
      <vt:lpstr>Arial</vt:lpstr>
      <vt:lpstr>Calibri</vt:lpstr>
      <vt:lpstr>Comic Sans MS</vt:lpstr>
      <vt:lpstr>Gill Sans MT</vt:lpstr>
      <vt:lpstr>Gallery</vt:lpstr>
      <vt:lpstr>防毒門PEERKOL育成計劃</vt:lpstr>
      <vt:lpstr>PowerPoint Presentation</vt:lpstr>
      <vt:lpstr>課堂內容</vt:lpstr>
      <vt:lpstr>按服用後徵狀角度，重新認識流行毒品</vt:lpstr>
      <vt:lpstr>活動：傳閱模擬毒品</vt:lpstr>
      <vt:lpstr>常見吸毒原因</vt:lpstr>
      <vt:lpstr>常見吸毒者心態</vt:lpstr>
      <vt:lpstr>活動：影片播放【晚吹 又要威又要帶頭盔 01:38】</vt:lpstr>
      <vt:lpstr>5大層面中 消除風險因素 及 建立防禦因素</vt:lpstr>
      <vt:lpstr>參考例子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 Ka Fung</dc:creator>
  <cp:lastModifiedBy>Chan Ka Fung</cp:lastModifiedBy>
  <cp:revision>24</cp:revision>
  <dcterms:created xsi:type="dcterms:W3CDTF">2021-08-12T03:40:20Z</dcterms:created>
  <dcterms:modified xsi:type="dcterms:W3CDTF">2021-08-12T09:40:16Z</dcterms:modified>
</cp:coreProperties>
</file>