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505" r:id="rId5"/>
    <p:sldId id="493" r:id="rId6"/>
    <p:sldId id="283" r:id="rId7"/>
    <p:sldId id="503" r:id="rId8"/>
    <p:sldId id="504" r:id="rId9"/>
    <p:sldId id="339" r:id="rId10"/>
    <p:sldId id="341" r:id="rId11"/>
    <p:sldId id="260" r:id="rId12"/>
    <p:sldId id="261" r:id="rId13"/>
    <p:sldId id="342" r:id="rId14"/>
    <p:sldId id="259" r:id="rId15"/>
    <p:sldId id="340" r:id="rId16"/>
    <p:sldId id="517" r:id="rId17"/>
    <p:sldId id="520" r:id="rId18"/>
    <p:sldId id="262" r:id="rId19"/>
    <p:sldId id="510" r:id="rId20"/>
    <p:sldId id="521" r:id="rId21"/>
    <p:sldId id="506" r:id="rId22"/>
    <p:sldId id="522" r:id="rId23"/>
    <p:sldId id="507" r:id="rId24"/>
    <p:sldId id="523" r:id="rId25"/>
    <p:sldId id="511" r:id="rId26"/>
    <p:sldId id="513" r:id="rId27"/>
    <p:sldId id="514" r:id="rId28"/>
    <p:sldId id="524" r:id="rId29"/>
    <p:sldId id="509" r:id="rId30"/>
    <p:sldId id="512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38"/>
    <p:restoredTop sz="95928"/>
  </p:normalViewPr>
  <p:slideViewPr>
    <p:cSldViewPr snapToGrid="0" snapToObjects="1">
      <p:cViewPr varScale="1">
        <p:scale>
          <a:sx n="106" d="100"/>
          <a:sy n="106" d="100"/>
        </p:scale>
        <p:origin x="2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370BFE-3059-4A5F-A213-7925CF139D9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D040C7-50FE-417F-869C-A889D9B41236}">
      <dgm:prSet/>
      <dgm:spPr/>
      <dgm:t>
        <a:bodyPr/>
        <a:lstStyle/>
        <a:p>
          <a:pPr rtl="0"/>
          <a:r>
            <a:rPr lang="zh-TW" b="1">
              <a:latin typeface="微軟正黑體 Light" panose="020B0304030504040204" pitchFamily="34" charset="-120"/>
              <a:ea typeface="微軟正黑體 Light" panose="020B0304030504040204" pitchFamily="34" charset="-120"/>
            </a:rPr>
            <a:t>早年生活經歷</a:t>
          </a:r>
          <a:endParaRPr lang="en-GB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788A81A2-AF8F-4885-A371-A9D5DA828F8D}" type="parTrans" cxnId="{72988036-EFFE-45D2-86B3-63C10969B667}">
      <dgm:prSet/>
      <dgm:spPr/>
      <dgm:t>
        <a:bodyPr/>
        <a:lstStyle/>
        <a:p>
          <a:endParaRPr 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93315686-7FAB-43A9-8E1D-933DC6C60A80}" type="sibTrans" cxnId="{72988036-EFFE-45D2-86B3-63C10969B667}">
      <dgm:prSet/>
      <dgm:spPr/>
      <dgm:t>
        <a:bodyPr/>
        <a:lstStyle/>
        <a:p>
          <a:endParaRPr 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5F78FB42-E7EC-4BE8-888D-FD7947DD5431}">
      <dgm:prSet custT="1"/>
      <dgm:spPr/>
      <dgm:t>
        <a:bodyPr/>
        <a:lstStyle/>
        <a:p>
          <a:pPr rtl="0"/>
          <a:r>
            <a:rPr lang="zh-TW" sz="1600" b="1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天生「細粒」</a:t>
          </a:r>
          <a:endParaRPr lang="en-GB" sz="1600" b="1" dirty="0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8A57C5D5-0BC0-4CB4-819D-F7D4A9BFF53E}" type="parTrans" cxnId="{D2C51F84-7D38-461D-8D1D-73D098C947A2}">
      <dgm:prSet/>
      <dgm:spPr/>
      <dgm:t>
        <a:bodyPr/>
        <a:lstStyle/>
        <a:p>
          <a:endParaRPr 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F69A3FC1-A514-462A-8852-9090A1F34722}" type="sibTrans" cxnId="{D2C51F84-7D38-461D-8D1D-73D098C947A2}">
      <dgm:prSet/>
      <dgm:spPr/>
      <dgm:t>
        <a:bodyPr/>
        <a:lstStyle/>
        <a:p>
          <a:endParaRPr 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98E58D1C-B643-46BA-B9CE-143DF744349D}">
      <dgm:prSet custT="1"/>
      <dgm:spPr/>
      <dgm:t>
        <a:bodyPr/>
        <a:lstStyle/>
        <a:p>
          <a:pPr rtl="0"/>
          <a:r>
            <a:rPr lang="zh-TW" sz="1600" b="1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兄弟姐妹排中間，感覺成日被比較</a:t>
          </a:r>
          <a:endParaRPr lang="en-GB" sz="1600" b="1" dirty="0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C723009F-D4A3-4E71-9401-BF1E90991750}" type="parTrans" cxnId="{3D710CB3-A551-4DE1-A895-F157489B1D32}">
      <dgm:prSet/>
      <dgm:spPr/>
      <dgm:t>
        <a:bodyPr/>
        <a:lstStyle/>
        <a:p>
          <a:endParaRPr 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0E2EB75E-DF3E-4A65-8062-95263D715764}" type="sibTrans" cxnId="{3D710CB3-A551-4DE1-A895-F157489B1D32}">
      <dgm:prSet/>
      <dgm:spPr/>
      <dgm:t>
        <a:bodyPr/>
        <a:lstStyle/>
        <a:p>
          <a:endParaRPr 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990B9884-1F72-4586-AE47-7D91D4486685}">
      <dgm:prSet custT="1"/>
      <dgm:spPr/>
      <dgm:t>
        <a:bodyPr/>
        <a:lstStyle/>
        <a:p>
          <a:pPr rtl="0"/>
          <a:r>
            <a:rPr lang="zh-TW" sz="1600" b="1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在學校被欺凌</a:t>
          </a:r>
          <a:endParaRPr lang="en-GB" sz="1600" b="1" dirty="0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EDCEB125-88B6-4B32-9C67-AD710196E94A}" type="parTrans" cxnId="{00EB6DF5-CAD8-42EE-B8C3-CE9DA011C2F7}">
      <dgm:prSet/>
      <dgm:spPr/>
      <dgm:t>
        <a:bodyPr/>
        <a:lstStyle/>
        <a:p>
          <a:endParaRPr 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97F3A4B1-BC1E-4FD1-BB71-0F7E92D979FE}" type="sibTrans" cxnId="{00EB6DF5-CAD8-42EE-B8C3-CE9DA011C2F7}">
      <dgm:prSet/>
      <dgm:spPr/>
      <dgm:t>
        <a:bodyPr/>
        <a:lstStyle/>
        <a:p>
          <a:endParaRPr 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58E50935-E840-4BA1-90D8-104A82CBA39B}">
      <dgm:prSet/>
      <dgm:spPr/>
      <dgm:t>
        <a:bodyPr/>
        <a:lstStyle/>
        <a:p>
          <a:pPr rtl="0"/>
          <a:r>
            <a:rPr lang="zh-TW" b="1">
              <a:latin typeface="微軟正黑體 Light" panose="020B0304030504040204" pitchFamily="34" charset="-120"/>
              <a:ea typeface="微軟正黑體 Light" panose="020B0304030504040204" pitchFamily="34" charset="-120"/>
            </a:rPr>
            <a:t>接觸大麻及可卡因機會</a:t>
          </a:r>
          <a:endParaRPr lang="en-GB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D51D9D3F-123B-4DCD-B27C-91C603252C8F}" type="parTrans" cxnId="{0DF11CBD-C2B7-4C27-B797-2C7883CEAF27}">
      <dgm:prSet/>
      <dgm:spPr/>
      <dgm:t>
        <a:bodyPr/>
        <a:lstStyle/>
        <a:p>
          <a:endParaRPr 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9ED1078B-95F0-4CDE-AA39-98B14E1F556B}" type="sibTrans" cxnId="{0DF11CBD-C2B7-4C27-B797-2C7883CEAF27}">
      <dgm:prSet/>
      <dgm:spPr/>
      <dgm:t>
        <a:bodyPr/>
        <a:lstStyle/>
        <a:p>
          <a:endParaRPr 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07E22F1F-3E1B-43F1-BFD0-88EE4996B868}">
      <dgm:prSet/>
      <dgm:spPr/>
      <dgm:t>
        <a:bodyPr/>
        <a:lstStyle/>
        <a:p>
          <a:pPr rtl="0"/>
          <a:r>
            <a:rPr lang="zh-TW" b="1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家人</a:t>
          </a:r>
          <a:r>
            <a:rPr lang="en-US" b="1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(</a:t>
          </a:r>
          <a:r>
            <a:rPr lang="zh-TW" b="1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父親</a:t>
          </a:r>
          <a:r>
            <a:rPr lang="en-US" b="1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)</a:t>
          </a:r>
          <a:endParaRPr lang="en-GB" b="1" dirty="0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A5540A19-890D-41D4-8E6D-8E57CF6EEFFF}" type="parTrans" cxnId="{7D2563F4-6452-4DB8-B79E-2E20902D9104}">
      <dgm:prSet/>
      <dgm:spPr/>
      <dgm:t>
        <a:bodyPr/>
        <a:lstStyle/>
        <a:p>
          <a:endParaRPr 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E947B8BE-5352-4139-BEF1-7FA4845D46D7}" type="sibTrans" cxnId="{7D2563F4-6452-4DB8-B79E-2E20902D9104}">
      <dgm:prSet/>
      <dgm:spPr/>
      <dgm:t>
        <a:bodyPr/>
        <a:lstStyle/>
        <a:p>
          <a:endParaRPr 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4544F774-1AE0-4844-B9C7-BBA3277A9D89}">
      <dgm:prSet/>
      <dgm:spPr/>
      <dgm:t>
        <a:bodyPr/>
        <a:lstStyle/>
        <a:p>
          <a:pPr rtl="0"/>
          <a:r>
            <a:rPr lang="zh-TW" b="1">
              <a:latin typeface="微軟正黑體 Light" panose="020B0304030504040204" pitchFamily="34" charset="-120"/>
              <a:ea typeface="微軟正黑體 Light" panose="020B0304030504040204" pitchFamily="34" charset="-120"/>
            </a:rPr>
            <a:t>朋友</a:t>
          </a:r>
          <a:r>
            <a:rPr lang="en-US" b="1">
              <a:latin typeface="微軟正黑體 Light" panose="020B0304030504040204" pitchFamily="34" charset="-120"/>
              <a:ea typeface="微軟正黑體 Light" panose="020B0304030504040204" pitchFamily="34" charset="-120"/>
            </a:rPr>
            <a:t>(</a:t>
          </a:r>
          <a:r>
            <a:rPr lang="zh-TW" b="1">
              <a:latin typeface="微軟正黑體 Light" panose="020B0304030504040204" pitchFamily="34" charset="-120"/>
              <a:ea typeface="微軟正黑體 Light" panose="020B0304030504040204" pitchFamily="34" charset="-120"/>
            </a:rPr>
            <a:t>離島兄弟</a:t>
          </a:r>
          <a:r>
            <a:rPr lang="en-US" b="1">
              <a:latin typeface="微軟正黑體 Light" panose="020B0304030504040204" pitchFamily="34" charset="-120"/>
              <a:ea typeface="微軟正黑體 Light" panose="020B0304030504040204" pitchFamily="34" charset="-120"/>
            </a:rPr>
            <a:t>)</a:t>
          </a:r>
          <a:endParaRPr lang="en-GB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13941292-38C0-46C3-81D5-5691DFE6C604}" type="parTrans" cxnId="{DDDF6BA8-FA20-4581-8717-565743952492}">
      <dgm:prSet/>
      <dgm:spPr/>
      <dgm:t>
        <a:bodyPr/>
        <a:lstStyle/>
        <a:p>
          <a:endParaRPr 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0F1E22B8-2622-4D0E-A63E-B610AFAE4D2F}" type="sibTrans" cxnId="{DDDF6BA8-FA20-4581-8717-565743952492}">
      <dgm:prSet/>
      <dgm:spPr/>
      <dgm:t>
        <a:bodyPr/>
        <a:lstStyle/>
        <a:p>
          <a:endParaRPr 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D7DF7D2C-6181-4061-B89D-9364B8F4AFE6}">
      <dgm:prSet/>
      <dgm:spPr/>
      <dgm:t>
        <a:bodyPr/>
        <a:lstStyle/>
        <a:p>
          <a:pPr rtl="0"/>
          <a:r>
            <a:rPr lang="zh-TW" b="1">
              <a:latin typeface="微軟正黑體 Light" panose="020B0304030504040204" pitchFamily="34" charset="-120"/>
              <a:ea typeface="微軟正黑體 Light" panose="020B0304030504040204" pitchFamily="34" charset="-120"/>
            </a:rPr>
            <a:t>吸食後遺症</a:t>
          </a:r>
          <a:endParaRPr lang="en-GB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9828FA08-7D9E-4D86-B400-258046C7874B}" type="parTrans" cxnId="{0359E2D3-2C00-498E-A21F-51B4DC4194A6}">
      <dgm:prSet/>
      <dgm:spPr/>
      <dgm:t>
        <a:bodyPr/>
        <a:lstStyle/>
        <a:p>
          <a:endParaRPr 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34675879-1321-463F-A295-8B62CB55E9F1}" type="sibTrans" cxnId="{0359E2D3-2C00-498E-A21F-51B4DC4194A6}">
      <dgm:prSet/>
      <dgm:spPr/>
      <dgm:t>
        <a:bodyPr/>
        <a:lstStyle/>
        <a:p>
          <a:endParaRPr 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2B9B80E9-C7FA-4363-ADEC-6A35288311E5}">
      <dgm:prSet/>
      <dgm:spPr/>
      <dgm:t>
        <a:bodyPr/>
        <a:lstStyle/>
        <a:p>
          <a:pPr rtl="0"/>
          <a:r>
            <a:rPr lang="zh-TW" b="1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怪異行為，</a:t>
          </a:r>
          <a:r>
            <a:rPr lang="zh-TW" altLang="en-US" b="1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更加被人排擠</a:t>
          </a:r>
          <a:endParaRPr lang="en-GB" b="1" dirty="0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F7CF68B1-178C-4FB3-A73B-CAAFD57C30D2}" type="parTrans" cxnId="{F6A1D11A-4C50-47C2-8EEE-A1FFA520F5DD}">
      <dgm:prSet/>
      <dgm:spPr/>
      <dgm:t>
        <a:bodyPr/>
        <a:lstStyle/>
        <a:p>
          <a:endParaRPr 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B0EEF1DE-A24B-4B40-8C42-0B7E1EE169CE}" type="sibTrans" cxnId="{F6A1D11A-4C50-47C2-8EEE-A1FFA520F5DD}">
      <dgm:prSet/>
      <dgm:spPr/>
      <dgm:t>
        <a:bodyPr/>
        <a:lstStyle/>
        <a:p>
          <a:endParaRPr 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CD33BA16-EC60-467B-AD50-F8B6974A9E1A}">
      <dgm:prSet/>
      <dgm:spPr/>
      <dgm:t>
        <a:bodyPr/>
        <a:lstStyle/>
        <a:p>
          <a:pPr rtl="0"/>
          <a:r>
            <a:rPr lang="zh-TW" b="1">
              <a:latin typeface="微軟正黑體 Light" panose="020B0304030504040204" pitchFamily="34" charset="-120"/>
              <a:ea typeface="微軟正黑體 Light" panose="020B0304030504040204" pitchFamily="34" charset="-120"/>
            </a:rPr>
            <a:t>對應策略</a:t>
          </a:r>
          <a:endParaRPr lang="en-GB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06F9409F-B496-4F57-B21B-B9374118BDC0}" type="parTrans" cxnId="{31C45A10-9726-4DAB-B86B-68C268692640}">
      <dgm:prSet/>
      <dgm:spPr/>
      <dgm:t>
        <a:bodyPr/>
        <a:lstStyle/>
        <a:p>
          <a:endParaRPr 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FE36D19D-D73F-4530-9465-197283BC2178}" type="sibTrans" cxnId="{31C45A10-9726-4DAB-B86B-68C268692640}">
      <dgm:prSet/>
      <dgm:spPr/>
      <dgm:t>
        <a:bodyPr/>
        <a:lstStyle/>
        <a:p>
          <a:endParaRPr 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93219DCA-C64A-4579-8782-554A6F03C09A}">
      <dgm:prSet/>
      <dgm:spPr/>
      <dgm:t>
        <a:bodyPr/>
        <a:lstStyle/>
        <a:p>
          <a:pPr rtl="0"/>
          <a:r>
            <a:rPr lang="zh-TW" b="1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持續吸食，藉此「埋」</a:t>
          </a:r>
          <a:r>
            <a:rPr lang="zh-TW" altLang="en-US" b="1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有吸食的朋友堆</a:t>
          </a:r>
          <a:endParaRPr lang="en-GB" b="1" dirty="0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B0E0CECE-7057-4458-AA3B-0B734AFE0480}" type="parTrans" cxnId="{C34BB678-E574-40A7-A83D-0F8ABA2918BF}">
      <dgm:prSet/>
      <dgm:spPr/>
      <dgm:t>
        <a:bodyPr/>
        <a:lstStyle/>
        <a:p>
          <a:endParaRPr 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6C6B44DE-F1E8-4460-B6A4-762C1DA6F397}" type="sibTrans" cxnId="{C34BB678-E574-40A7-A83D-0F8ABA2918BF}">
      <dgm:prSet/>
      <dgm:spPr/>
      <dgm:t>
        <a:bodyPr/>
        <a:lstStyle/>
        <a:p>
          <a:endParaRPr 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CE38342B-56CF-4ED3-8FD6-6BB31E9BAC04}" type="pres">
      <dgm:prSet presAssocID="{3D370BFE-3059-4A5F-A213-7925CF139D91}" presName="Name0" presStyleCnt="0">
        <dgm:presLayoutVars>
          <dgm:dir/>
          <dgm:animLvl val="lvl"/>
          <dgm:resizeHandles val="exact"/>
        </dgm:presLayoutVars>
      </dgm:prSet>
      <dgm:spPr/>
    </dgm:pt>
    <dgm:pt modelId="{790FBCC6-8905-4C41-B1A0-F0683A0E1697}" type="pres">
      <dgm:prSet presAssocID="{8AD040C7-50FE-417F-869C-A889D9B41236}" presName="linNode" presStyleCnt="0"/>
      <dgm:spPr/>
    </dgm:pt>
    <dgm:pt modelId="{3C62D8DC-8EDF-411D-A1BB-7CA0C834657E}" type="pres">
      <dgm:prSet presAssocID="{8AD040C7-50FE-417F-869C-A889D9B41236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0B5BF2AF-11B2-4A4D-9F81-32FB87D109C5}" type="pres">
      <dgm:prSet presAssocID="{8AD040C7-50FE-417F-869C-A889D9B41236}" presName="descendantText" presStyleLbl="alignAccFollowNode1" presStyleIdx="0" presStyleCnt="4">
        <dgm:presLayoutVars>
          <dgm:bulletEnabled val="1"/>
        </dgm:presLayoutVars>
      </dgm:prSet>
      <dgm:spPr/>
    </dgm:pt>
    <dgm:pt modelId="{8A788D4C-008F-4A79-B9B9-175069881A16}" type="pres">
      <dgm:prSet presAssocID="{93315686-7FAB-43A9-8E1D-933DC6C60A80}" presName="sp" presStyleCnt="0"/>
      <dgm:spPr/>
    </dgm:pt>
    <dgm:pt modelId="{DAE02B8B-B270-4A6E-8348-24737DC69D5F}" type="pres">
      <dgm:prSet presAssocID="{58E50935-E840-4BA1-90D8-104A82CBA39B}" presName="linNode" presStyleCnt="0"/>
      <dgm:spPr/>
    </dgm:pt>
    <dgm:pt modelId="{BCC20F4B-A92C-4DD9-808A-15827C9E1741}" type="pres">
      <dgm:prSet presAssocID="{58E50935-E840-4BA1-90D8-104A82CBA39B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B489767E-F37A-40A4-B634-A9DA49336640}" type="pres">
      <dgm:prSet presAssocID="{58E50935-E840-4BA1-90D8-104A82CBA39B}" presName="descendantText" presStyleLbl="alignAccFollowNode1" presStyleIdx="1" presStyleCnt="4">
        <dgm:presLayoutVars>
          <dgm:bulletEnabled val="1"/>
        </dgm:presLayoutVars>
      </dgm:prSet>
      <dgm:spPr/>
    </dgm:pt>
    <dgm:pt modelId="{8529D575-535F-48C6-ADE4-4D1BF306496B}" type="pres">
      <dgm:prSet presAssocID="{9ED1078B-95F0-4CDE-AA39-98B14E1F556B}" presName="sp" presStyleCnt="0"/>
      <dgm:spPr/>
    </dgm:pt>
    <dgm:pt modelId="{E170B1BA-03A6-42D2-B8E3-5CA851BC4948}" type="pres">
      <dgm:prSet presAssocID="{D7DF7D2C-6181-4061-B89D-9364B8F4AFE6}" presName="linNode" presStyleCnt="0"/>
      <dgm:spPr/>
    </dgm:pt>
    <dgm:pt modelId="{0C7F00BE-7137-433A-95CD-B8D06041E7BF}" type="pres">
      <dgm:prSet presAssocID="{D7DF7D2C-6181-4061-B89D-9364B8F4AFE6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C3E7F025-80A1-4111-90F9-7FB135FAB721}" type="pres">
      <dgm:prSet presAssocID="{D7DF7D2C-6181-4061-B89D-9364B8F4AFE6}" presName="descendantText" presStyleLbl="alignAccFollowNode1" presStyleIdx="2" presStyleCnt="4">
        <dgm:presLayoutVars>
          <dgm:bulletEnabled val="1"/>
        </dgm:presLayoutVars>
      </dgm:prSet>
      <dgm:spPr/>
    </dgm:pt>
    <dgm:pt modelId="{DAEFE01A-F462-4E0C-8431-8121A20E3281}" type="pres">
      <dgm:prSet presAssocID="{34675879-1321-463F-A295-8B62CB55E9F1}" presName="sp" presStyleCnt="0"/>
      <dgm:spPr/>
    </dgm:pt>
    <dgm:pt modelId="{431E3007-86FE-48BF-9FD5-EDBD6E99C48B}" type="pres">
      <dgm:prSet presAssocID="{CD33BA16-EC60-467B-AD50-F8B6974A9E1A}" presName="linNode" presStyleCnt="0"/>
      <dgm:spPr/>
    </dgm:pt>
    <dgm:pt modelId="{2428E349-EE1C-444E-812D-55798BE35B29}" type="pres">
      <dgm:prSet presAssocID="{CD33BA16-EC60-467B-AD50-F8B6974A9E1A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122716EC-BDB9-4560-A598-A5429DF5E00B}" type="pres">
      <dgm:prSet presAssocID="{CD33BA16-EC60-467B-AD50-F8B6974A9E1A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BD1F0701-CFF8-4CC2-941D-0C8E110B56DC}" type="presOf" srcId="{2B9B80E9-C7FA-4363-ADEC-6A35288311E5}" destId="{C3E7F025-80A1-4111-90F9-7FB135FAB721}" srcOrd="0" destOrd="0" presId="urn:microsoft.com/office/officeart/2005/8/layout/vList5"/>
    <dgm:cxn modelId="{31C45A10-9726-4DAB-B86B-68C268692640}" srcId="{3D370BFE-3059-4A5F-A213-7925CF139D91}" destId="{CD33BA16-EC60-467B-AD50-F8B6974A9E1A}" srcOrd="3" destOrd="0" parTransId="{06F9409F-B496-4F57-B21B-B9374118BDC0}" sibTransId="{FE36D19D-D73F-4530-9465-197283BC2178}"/>
    <dgm:cxn modelId="{89A90013-E2E7-462D-8994-4FD032B4A47E}" type="presOf" srcId="{CD33BA16-EC60-467B-AD50-F8B6974A9E1A}" destId="{2428E349-EE1C-444E-812D-55798BE35B29}" srcOrd="0" destOrd="0" presId="urn:microsoft.com/office/officeart/2005/8/layout/vList5"/>
    <dgm:cxn modelId="{F6A1D11A-4C50-47C2-8EEE-A1FFA520F5DD}" srcId="{D7DF7D2C-6181-4061-B89D-9364B8F4AFE6}" destId="{2B9B80E9-C7FA-4363-ADEC-6A35288311E5}" srcOrd="0" destOrd="0" parTransId="{F7CF68B1-178C-4FB3-A73B-CAAFD57C30D2}" sibTransId="{B0EEF1DE-A24B-4B40-8C42-0B7E1EE169CE}"/>
    <dgm:cxn modelId="{1ACE8A1D-013D-48B5-90B7-5A4D8ED830B2}" type="presOf" srcId="{990B9884-1F72-4586-AE47-7D91D4486685}" destId="{0B5BF2AF-11B2-4A4D-9F81-32FB87D109C5}" srcOrd="0" destOrd="2" presId="urn:microsoft.com/office/officeart/2005/8/layout/vList5"/>
    <dgm:cxn modelId="{72988036-EFFE-45D2-86B3-63C10969B667}" srcId="{3D370BFE-3059-4A5F-A213-7925CF139D91}" destId="{8AD040C7-50FE-417F-869C-A889D9B41236}" srcOrd="0" destOrd="0" parTransId="{788A81A2-AF8F-4885-A371-A9D5DA828F8D}" sibTransId="{93315686-7FAB-43A9-8E1D-933DC6C60A80}"/>
    <dgm:cxn modelId="{EDCF6C55-BE37-4C6C-8329-4565C43D7803}" type="presOf" srcId="{8AD040C7-50FE-417F-869C-A889D9B41236}" destId="{3C62D8DC-8EDF-411D-A1BB-7CA0C834657E}" srcOrd="0" destOrd="0" presId="urn:microsoft.com/office/officeart/2005/8/layout/vList5"/>
    <dgm:cxn modelId="{92717C5A-F332-422C-9517-EA931AD2F586}" type="presOf" srcId="{07E22F1F-3E1B-43F1-BFD0-88EE4996B868}" destId="{B489767E-F37A-40A4-B634-A9DA49336640}" srcOrd="0" destOrd="0" presId="urn:microsoft.com/office/officeart/2005/8/layout/vList5"/>
    <dgm:cxn modelId="{C34BB678-E574-40A7-A83D-0F8ABA2918BF}" srcId="{CD33BA16-EC60-467B-AD50-F8B6974A9E1A}" destId="{93219DCA-C64A-4579-8782-554A6F03C09A}" srcOrd="0" destOrd="0" parTransId="{B0E0CECE-7057-4458-AA3B-0B734AFE0480}" sibTransId="{6C6B44DE-F1E8-4460-B6A4-762C1DA6F397}"/>
    <dgm:cxn modelId="{8B0A907A-FAEF-400F-90BC-77CCD124BF24}" type="presOf" srcId="{93219DCA-C64A-4579-8782-554A6F03C09A}" destId="{122716EC-BDB9-4560-A598-A5429DF5E00B}" srcOrd="0" destOrd="0" presId="urn:microsoft.com/office/officeart/2005/8/layout/vList5"/>
    <dgm:cxn modelId="{D2C51F84-7D38-461D-8D1D-73D098C947A2}" srcId="{8AD040C7-50FE-417F-869C-A889D9B41236}" destId="{5F78FB42-E7EC-4BE8-888D-FD7947DD5431}" srcOrd="0" destOrd="0" parTransId="{8A57C5D5-0BC0-4CB4-819D-F7D4A9BFF53E}" sibTransId="{F69A3FC1-A514-462A-8852-9090A1F34722}"/>
    <dgm:cxn modelId="{1D0D2E8E-1E54-4CD9-8C2E-7DAD961B1DEE}" type="presOf" srcId="{5F78FB42-E7EC-4BE8-888D-FD7947DD5431}" destId="{0B5BF2AF-11B2-4A4D-9F81-32FB87D109C5}" srcOrd="0" destOrd="0" presId="urn:microsoft.com/office/officeart/2005/8/layout/vList5"/>
    <dgm:cxn modelId="{88567C9A-B3E5-4AA2-A859-919A56A008F1}" type="presOf" srcId="{4544F774-1AE0-4844-B9C7-BBA3277A9D89}" destId="{B489767E-F37A-40A4-B634-A9DA49336640}" srcOrd="0" destOrd="1" presId="urn:microsoft.com/office/officeart/2005/8/layout/vList5"/>
    <dgm:cxn modelId="{1BFD90A5-C216-49BC-85AD-2988C74E6187}" type="presOf" srcId="{98E58D1C-B643-46BA-B9CE-143DF744349D}" destId="{0B5BF2AF-11B2-4A4D-9F81-32FB87D109C5}" srcOrd="0" destOrd="1" presId="urn:microsoft.com/office/officeart/2005/8/layout/vList5"/>
    <dgm:cxn modelId="{DDDF6BA8-FA20-4581-8717-565743952492}" srcId="{58E50935-E840-4BA1-90D8-104A82CBA39B}" destId="{4544F774-1AE0-4844-B9C7-BBA3277A9D89}" srcOrd="1" destOrd="0" parTransId="{13941292-38C0-46C3-81D5-5691DFE6C604}" sibTransId="{0F1E22B8-2622-4D0E-A63E-B610AFAE4D2F}"/>
    <dgm:cxn modelId="{3D710CB3-A551-4DE1-A895-F157489B1D32}" srcId="{8AD040C7-50FE-417F-869C-A889D9B41236}" destId="{98E58D1C-B643-46BA-B9CE-143DF744349D}" srcOrd="1" destOrd="0" parTransId="{C723009F-D4A3-4E71-9401-BF1E90991750}" sibTransId="{0E2EB75E-DF3E-4A65-8062-95263D715764}"/>
    <dgm:cxn modelId="{0DF11CBD-C2B7-4C27-B797-2C7883CEAF27}" srcId="{3D370BFE-3059-4A5F-A213-7925CF139D91}" destId="{58E50935-E840-4BA1-90D8-104A82CBA39B}" srcOrd="1" destOrd="0" parTransId="{D51D9D3F-123B-4DCD-B27C-91C603252C8F}" sibTransId="{9ED1078B-95F0-4CDE-AA39-98B14E1F556B}"/>
    <dgm:cxn modelId="{EA1D9FCE-7132-48FE-B122-18A899014A29}" type="presOf" srcId="{D7DF7D2C-6181-4061-B89D-9364B8F4AFE6}" destId="{0C7F00BE-7137-433A-95CD-B8D06041E7BF}" srcOrd="0" destOrd="0" presId="urn:microsoft.com/office/officeart/2005/8/layout/vList5"/>
    <dgm:cxn modelId="{0359E2D3-2C00-498E-A21F-51B4DC4194A6}" srcId="{3D370BFE-3059-4A5F-A213-7925CF139D91}" destId="{D7DF7D2C-6181-4061-B89D-9364B8F4AFE6}" srcOrd="2" destOrd="0" parTransId="{9828FA08-7D9E-4D86-B400-258046C7874B}" sibTransId="{34675879-1321-463F-A295-8B62CB55E9F1}"/>
    <dgm:cxn modelId="{7D2563F4-6452-4DB8-B79E-2E20902D9104}" srcId="{58E50935-E840-4BA1-90D8-104A82CBA39B}" destId="{07E22F1F-3E1B-43F1-BFD0-88EE4996B868}" srcOrd="0" destOrd="0" parTransId="{A5540A19-890D-41D4-8E6D-8E57CF6EEFFF}" sibTransId="{E947B8BE-5352-4139-BEF1-7FA4845D46D7}"/>
    <dgm:cxn modelId="{00EB6DF5-CAD8-42EE-B8C3-CE9DA011C2F7}" srcId="{8AD040C7-50FE-417F-869C-A889D9B41236}" destId="{990B9884-1F72-4586-AE47-7D91D4486685}" srcOrd="2" destOrd="0" parTransId="{EDCEB125-88B6-4B32-9C67-AD710196E94A}" sibTransId="{97F3A4B1-BC1E-4FD1-BB71-0F7E92D979FE}"/>
    <dgm:cxn modelId="{2F5C8AF8-B6AD-4EAF-943F-322C9BD4AD30}" type="presOf" srcId="{58E50935-E840-4BA1-90D8-104A82CBA39B}" destId="{BCC20F4B-A92C-4DD9-808A-15827C9E1741}" srcOrd="0" destOrd="0" presId="urn:microsoft.com/office/officeart/2005/8/layout/vList5"/>
    <dgm:cxn modelId="{E00F86FB-96F9-484B-812D-5438A9ADAFAB}" type="presOf" srcId="{3D370BFE-3059-4A5F-A213-7925CF139D91}" destId="{CE38342B-56CF-4ED3-8FD6-6BB31E9BAC04}" srcOrd="0" destOrd="0" presId="urn:microsoft.com/office/officeart/2005/8/layout/vList5"/>
    <dgm:cxn modelId="{DD1E2B34-E6FD-4E31-BD07-66EB7F1A79AC}" type="presParOf" srcId="{CE38342B-56CF-4ED3-8FD6-6BB31E9BAC04}" destId="{790FBCC6-8905-4C41-B1A0-F0683A0E1697}" srcOrd="0" destOrd="0" presId="urn:microsoft.com/office/officeart/2005/8/layout/vList5"/>
    <dgm:cxn modelId="{7A46ED7D-127D-43A6-9A12-6DB3E31487E5}" type="presParOf" srcId="{790FBCC6-8905-4C41-B1A0-F0683A0E1697}" destId="{3C62D8DC-8EDF-411D-A1BB-7CA0C834657E}" srcOrd="0" destOrd="0" presId="urn:microsoft.com/office/officeart/2005/8/layout/vList5"/>
    <dgm:cxn modelId="{E3F042CC-DC97-4D67-88DB-3B64EFC35794}" type="presParOf" srcId="{790FBCC6-8905-4C41-B1A0-F0683A0E1697}" destId="{0B5BF2AF-11B2-4A4D-9F81-32FB87D109C5}" srcOrd="1" destOrd="0" presId="urn:microsoft.com/office/officeart/2005/8/layout/vList5"/>
    <dgm:cxn modelId="{FA2F4EE2-AF22-48FC-9A53-25BA8D86A279}" type="presParOf" srcId="{CE38342B-56CF-4ED3-8FD6-6BB31E9BAC04}" destId="{8A788D4C-008F-4A79-B9B9-175069881A16}" srcOrd="1" destOrd="0" presId="urn:microsoft.com/office/officeart/2005/8/layout/vList5"/>
    <dgm:cxn modelId="{F0006B6A-4FF9-40DB-99F3-00BB4E5DFA87}" type="presParOf" srcId="{CE38342B-56CF-4ED3-8FD6-6BB31E9BAC04}" destId="{DAE02B8B-B270-4A6E-8348-24737DC69D5F}" srcOrd="2" destOrd="0" presId="urn:microsoft.com/office/officeart/2005/8/layout/vList5"/>
    <dgm:cxn modelId="{D774CDC2-AF7A-4787-8E23-820733EB7978}" type="presParOf" srcId="{DAE02B8B-B270-4A6E-8348-24737DC69D5F}" destId="{BCC20F4B-A92C-4DD9-808A-15827C9E1741}" srcOrd="0" destOrd="0" presId="urn:microsoft.com/office/officeart/2005/8/layout/vList5"/>
    <dgm:cxn modelId="{2FFEE16C-BCDE-4B71-876B-0A3B3BED307F}" type="presParOf" srcId="{DAE02B8B-B270-4A6E-8348-24737DC69D5F}" destId="{B489767E-F37A-40A4-B634-A9DA49336640}" srcOrd="1" destOrd="0" presId="urn:microsoft.com/office/officeart/2005/8/layout/vList5"/>
    <dgm:cxn modelId="{93F4EDAD-8D62-4967-9A20-37669CDEA065}" type="presParOf" srcId="{CE38342B-56CF-4ED3-8FD6-6BB31E9BAC04}" destId="{8529D575-535F-48C6-ADE4-4D1BF306496B}" srcOrd="3" destOrd="0" presId="urn:microsoft.com/office/officeart/2005/8/layout/vList5"/>
    <dgm:cxn modelId="{28319820-1ACD-4FAE-A810-B655458D6B39}" type="presParOf" srcId="{CE38342B-56CF-4ED3-8FD6-6BB31E9BAC04}" destId="{E170B1BA-03A6-42D2-B8E3-5CA851BC4948}" srcOrd="4" destOrd="0" presId="urn:microsoft.com/office/officeart/2005/8/layout/vList5"/>
    <dgm:cxn modelId="{97F3C2E2-8131-45F7-B6F5-8FB675B25B0A}" type="presParOf" srcId="{E170B1BA-03A6-42D2-B8E3-5CA851BC4948}" destId="{0C7F00BE-7137-433A-95CD-B8D06041E7BF}" srcOrd="0" destOrd="0" presId="urn:microsoft.com/office/officeart/2005/8/layout/vList5"/>
    <dgm:cxn modelId="{233AA473-4E79-4710-A93C-2F7B9D162096}" type="presParOf" srcId="{E170B1BA-03A6-42D2-B8E3-5CA851BC4948}" destId="{C3E7F025-80A1-4111-90F9-7FB135FAB721}" srcOrd="1" destOrd="0" presId="urn:microsoft.com/office/officeart/2005/8/layout/vList5"/>
    <dgm:cxn modelId="{367E4281-583B-4691-A05E-A8FBC150EBF8}" type="presParOf" srcId="{CE38342B-56CF-4ED3-8FD6-6BB31E9BAC04}" destId="{DAEFE01A-F462-4E0C-8431-8121A20E3281}" srcOrd="5" destOrd="0" presId="urn:microsoft.com/office/officeart/2005/8/layout/vList5"/>
    <dgm:cxn modelId="{C01E2D45-A960-4F86-A2CB-F6D15084E864}" type="presParOf" srcId="{CE38342B-56CF-4ED3-8FD6-6BB31E9BAC04}" destId="{431E3007-86FE-48BF-9FD5-EDBD6E99C48B}" srcOrd="6" destOrd="0" presId="urn:microsoft.com/office/officeart/2005/8/layout/vList5"/>
    <dgm:cxn modelId="{6B558F6B-C9AF-4D8B-B79E-78EB1FEB24A3}" type="presParOf" srcId="{431E3007-86FE-48BF-9FD5-EDBD6E99C48B}" destId="{2428E349-EE1C-444E-812D-55798BE35B29}" srcOrd="0" destOrd="0" presId="urn:microsoft.com/office/officeart/2005/8/layout/vList5"/>
    <dgm:cxn modelId="{769E67F7-ADF3-4E13-8D4C-7A110FF74D7E}" type="presParOf" srcId="{431E3007-86FE-48BF-9FD5-EDBD6E99C48B}" destId="{122716EC-BDB9-4560-A598-A5429DF5E00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5BF2AF-11B2-4A4D-9F81-32FB87D109C5}">
      <dsp:nvSpPr>
        <dsp:cNvPr id="0" name=""/>
        <dsp:cNvSpPr/>
      </dsp:nvSpPr>
      <dsp:spPr>
        <a:xfrm rot="5400000">
          <a:off x="3348727" y="-1195918"/>
          <a:ext cx="968513" cy="36075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1600" b="1" kern="1200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天生「細粒」</a:t>
          </a:r>
          <a:endParaRPr lang="en-GB" sz="1600" b="1" kern="1200" dirty="0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1600" b="1" kern="1200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兄弟姐妹排中間，感覺成日被比較</a:t>
          </a:r>
          <a:endParaRPr lang="en-GB" sz="1600" b="1" kern="1200" dirty="0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1600" b="1" kern="1200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在學校被欺凌</a:t>
          </a:r>
          <a:endParaRPr lang="en-GB" sz="1600" b="1" kern="1200" dirty="0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sp:txBody>
      <dsp:txXfrm rot="-5400000">
        <a:off x="2029227" y="170861"/>
        <a:ext cx="3560235" cy="873955"/>
      </dsp:txXfrm>
    </dsp:sp>
    <dsp:sp modelId="{3C62D8DC-8EDF-411D-A1BB-7CA0C834657E}">
      <dsp:nvSpPr>
        <dsp:cNvPr id="0" name=""/>
        <dsp:cNvSpPr/>
      </dsp:nvSpPr>
      <dsp:spPr>
        <a:xfrm>
          <a:off x="0" y="2517"/>
          <a:ext cx="2029226" cy="12106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400" b="1" kern="1200">
              <a:latin typeface="微軟正黑體 Light" panose="020B0304030504040204" pitchFamily="34" charset="-120"/>
              <a:ea typeface="微軟正黑體 Light" panose="020B0304030504040204" pitchFamily="34" charset="-120"/>
            </a:rPr>
            <a:t>早年生活經歷</a:t>
          </a:r>
          <a:endParaRPr lang="en-GB" sz="2400" b="1" kern="1200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sp:txBody>
      <dsp:txXfrm>
        <a:off x="59099" y="61616"/>
        <a:ext cx="1911028" cy="1092444"/>
      </dsp:txXfrm>
    </dsp:sp>
    <dsp:sp modelId="{B489767E-F37A-40A4-B634-A9DA49336640}">
      <dsp:nvSpPr>
        <dsp:cNvPr id="0" name=""/>
        <dsp:cNvSpPr/>
      </dsp:nvSpPr>
      <dsp:spPr>
        <a:xfrm rot="5400000">
          <a:off x="3348727" y="75255"/>
          <a:ext cx="968513" cy="36075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1800" b="1" kern="1200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家人</a:t>
          </a:r>
          <a:r>
            <a:rPr lang="en-US" sz="1800" b="1" kern="1200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(</a:t>
          </a:r>
          <a:r>
            <a:rPr lang="zh-TW" sz="1800" b="1" kern="1200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父親</a:t>
          </a:r>
          <a:r>
            <a:rPr lang="en-US" sz="1800" b="1" kern="1200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)</a:t>
          </a:r>
          <a:endParaRPr lang="en-GB" sz="1800" b="1" kern="1200" dirty="0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1800" b="1" kern="1200">
              <a:latin typeface="微軟正黑體 Light" panose="020B0304030504040204" pitchFamily="34" charset="-120"/>
              <a:ea typeface="微軟正黑體 Light" panose="020B0304030504040204" pitchFamily="34" charset="-120"/>
            </a:rPr>
            <a:t>朋友</a:t>
          </a:r>
          <a:r>
            <a:rPr lang="en-US" sz="1800" b="1" kern="1200">
              <a:latin typeface="微軟正黑體 Light" panose="020B0304030504040204" pitchFamily="34" charset="-120"/>
              <a:ea typeface="微軟正黑體 Light" panose="020B0304030504040204" pitchFamily="34" charset="-120"/>
            </a:rPr>
            <a:t>(</a:t>
          </a:r>
          <a:r>
            <a:rPr lang="zh-TW" sz="1800" b="1" kern="1200">
              <a:latin typeface="微軟正黑體 Light" panose="020B0304030504040204" pitchFamily="34" charset="-120"/>
              <a:ea typeface="微軟正黑體 Light" panose="020B0304030504040204" pitchFamily="34" charset="-120"/>
            </a:rPr>
            <a:t>離島兄弟</a:t>
          </a:r>
          <a:r>
            <a:rPr lang="en-US" sz="1800" b="1" kern="1200">
              <a:latin typeface="微軟正黑體 Light" panose="020B0304030504040204" pitchFamily="34" charset="-120"/>
              <a:ea typeface="微軟正黑體 Light" panose="020B0304030504040204" pitchFamily="34" charset="-120"/>
            </a:rPr>
            <a:t>)</a:t>
          </a:r>
          <a:endParaRPr lang="en-GB" sz="1800" b="1" kern="1200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sp:txBody>
      <dsp:txXfrm rot="-5400000">
        <a:off x="2029227" y="1442035"/>
        <a:ext cx="3560235" cy="873955"/>
      </dsp:txXfrm>
    </dsp:sp>
    <dsp:sp modelId="{BCC20F4B-A92C-4DD9-808A-15827C9E1741}">
      <dsp:nvSpPr>
        <dsp:cNvPr id="0" name=""/>
        <dsp:cNvSpPr/>
      </dsp:nvSpPr>
      <dsp:spPr>
        <a:xfrm>
          <a:off x="0" y="1273691"/>
          <a:ext cx="2029226" cy="12106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400" b="1" kern="1200">
              <a:latin typeface="微軟正黑體 Light" panose="020B0304030504040204" pitchFamily="34" charset="-120"/>
              <a:ea typeface="微軟正黑體 Light" panose="020B0304030504040204" pitchFamily="34" charset="-120"/>
            </a:rPr>
            <a:t>接觸大麻及可卡因機會</a:t>
          </a:r>
          <a:endParaRPr lang="en-GB" sz="2400" b="1" kern="1200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sp:txBody>
      <dsp:txXfrm>
        <a:off x="59099" y="1332790"/>
        <a:ext cx="1911028" cy="1092444"/>
      </dsp:txXfrm>
    </dsp:sp>
    <dsp:sp modelId="{C3E7F025-80A1-4111-90F9-7FB135FAB721}">
      <dsp:nvSpPr>
        <dsp:cNvPr id="0" name=""/>
        <dsp:cNvSpPr/>
      </dsp:nvSpPr>
      <dsp:spPr>
        <a:xfrm rot="5400000">
          <a:off x="3348727" y="1346429"/>
          <a:ext cx="968513" cy="36075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1800" b="1" kern="1200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怪異行為，</a:t>
          </a:r>
          <a:r>
            <a:rPr lang="zh-TW" altLang="en-US" sz="1800" b="1" kern="1200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更加被人排擠</a:t>
          </a:r>
          <a:endParaRPr lang="en-GB" sz="1800" b="1" kern="1200" dirty="0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sp:txBody>
      <dsp:txXfrm rot="-5400000">
        <a:off x="2029227" y="2713209"/>
        <a:ext cx="3560235" cy="873955"/>
      </dsp:txXfrm>
    </dsp:sp>
    <dsp:sp modelId="{0C7F00BE-7137-433A-95CD-B8D06041E7BF}">
      <dsp:nvSpPr>
        <dsp:cNvPr id="0" name=""/>
        <dsp:cNvSpPr/>
      </dsp:nvSpPr>
      <dsp:spPr>
        <a:xfrm>
          <a:off x="0" y="2544865"/>
          <a:ext cx="2029226" cy="12106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400" b="1" kern="1200">
              <a:latin typeface="微軟正黑體 Light" panose="020B0304030504040204" pitchFamily="34" charset="-120"/>
              <a:ea typeface="微軟正黑體 Light" panose="020B0304030504040204" pitchFamily="34" charset="-120"/>
            </a:rPr>
            <a:t>吸食後遺症</a:t>
          </a:r>
          <a:endParaRPr lang="en-GB" sz="2400" b="1" kern="1200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sp:txBody>
      <dsp:txXfrm>
        <a:off x="59099" y="2603964"/>
        <a:ext cx="1911028" cy="1092444"/>
      </dsp:txXfrm>
    </dsp:sp>
    <dsp:sp modelId="{122716EC-BDB9-4560-A598-A5429DF5E00B}">
      <dsp:nvSpPr>
        <dsp:cNvPr id="0" name=""/>
        <dsp:cNvSpPr/>
      </dsp:nvSpPr>
      <dsp:spPr>
        <a:xfrm rot="5400000">
          <a:off x="3348727" y="2617603"/>
          <a:ext cx="968513" cy="36075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1800" b="1" kern="1200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持續吸食，藉此「埋」</a:t>
          </a:r>
          <a:r>
            <a:rPr lang="zh-TW" altLang="en-US" sz="1800" b="1" kern="1200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有吸食的朋友堆</a:t>
          </a:r>
          <a:endParaRPr lang="en-GB" sz="1800" b="1" kern="1200" dirty="0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sp:txBody>
      <dsp:txXfrm rot="-5400000">
        <a:off x="2029227" y="3984383"/>
        <a:ext cx="3560235" cy="873955"/>
      </dsp:txXfrm>
    </dsp:sp>
    <dsp:sp modelId="{2428E349-EE1C-444E-812D-55798BE35B29}">
      <dsp:nvSpPr>
        <dsp:cNvPr id="0" name=""/>
        <dsp:cNvSpPr/>
      </dsp:nvSpPr>
      <dsp:spPr>
        <a:xfrm>
          <a:off x="0" y="3816039"/>
          <a:ext cx="2029226" cy="12106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400" b="1" kern="1200">
              <a:latin typeface="微軟正黑體 Light" panose="020B0304030504040204" pitchFamily="34" charset="-120"/>
              <a:ea typeface="微軟正黑體 Light" panose="020B0304030504040204" pitchFamily="34" charset="-120"/>
            </a:rPr>
            <a:t>對應策略</a:t>
          </a:r>
          <a:endParaRPr lang="en-GB" sz="2400" b="1" kern="1200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sp:txBody>
      <dsp:txXfrm>
        <a:off x="59099" y="3875138"/>
        <a:ext cx="1911028" cy="1092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C0721-670A-D944-A8C5-FEAE8BD4D65F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A6E5E-630F-FC46-91AB-1E86CF5A2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24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刺激老師思考，為何大多數人明白吸毒的禍害下，仍有人會選擇吸毒。從「主要效果」令他們明白學生吸毒或日後吸毒的可能動機。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539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EB68-A8A9-8F4D-B2AA-FCF5FA72893D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5C5DAE11-DF4F-5842-A340-DDFAA196182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619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EB68-A8A9-8F4D-B2AA-FCF5FA72893D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AE11-DF4F-5842-A340-DDFAA196182F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286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EB68-A8A9-8F4D-B2AA-FCF5FA72893D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AE11-DF4F-5842-A340-DDFAA196182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597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EB68-A8A9-8F4D-B2AA-FCF5FA72893D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AE11-DF4F-5842-A340-DDFAA196182F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41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EB68-A8A9-8F4D-B2AA-FCF5FA72893D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AE11-DF4F-5842-A340-DDFAA196182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138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EB68-A8A9-8F4D-B2AA-FCF5FA72893D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AE11-DF4F-5842-A340-DDFAA196182F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49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EB68-A8A9-8F4D-B2AA-FCF5FA72893D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AE11-DF4F-5842-A340-DDFAA196182F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40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EB68-A8A9-8F4D-B2AA-FCF5FA72893D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AE11-DF4F-5842-A340-DDFAA196182F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786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EB68-A8A9-8F4D-B2AA-FCF5FA72893D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AE11-DF4F-5842-A340-DDFAA196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02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EB68-A8A9-8F4D-B2AA-FCF5FA72893D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AE11-DF4F-5842-A340-DDFAA196182F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69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E1CEB68-A8A9-8F4D-B2AA-FCF5FA72893D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AE11-DF4F-5842-A340-DDFAA196182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386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CEB68-A8A9-8F4D-B2AA-FCF5FA72893D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C5DAE11-DF4F-5842-A340-DDFAA196182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11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624C4-191A-2742-A20A-C707A23C57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err="1"/>
              <a:t>防毒門PEERKOL育成計劃</a:t>
            </a:r>
            <a:endParaRPr lang="en-US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B8B3C1-E32C-2149-A5EB-5865AEC398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2224137"/>
          </a:xfrm>
        </p:spPr>
        <p:txBody>
          <a:bodyPr/>
          <a:lstStyle/>
          <a:p>
            <a:r>
              <a:rPr lang="en-US" sz="2400" dirty="0" err="1">
                <a:latin typeface="MingLiU" panose="02020509000000000000" pitchFamily="49" charset="-120"/>
                <a:ea typeface="MingLiU" panose="02020509000000000000" pitchFamily="49" charset="-120"/>
              </a:rPr>
              <a:t>培訓小組</a:t>
            </a:r>
            <a:r>
              <a:rPr lang="zh-TW" altLang="en-US" sz="2400" dirty="0">
                <a:latin typeface="MingLiU" panose="02020509000000000000" pitchFamily="49" charset="-120"/>
                <a:ea typeface="MingLiU" panose="02020509000000000000" pitchFamily="49" charset="-120"/>
              </a:rPr>
              <a:t> </a:t>
            </a:r>
            <a:r>
              <a:rPr lang="en-US" sz="2400" dirty="0" err="1">
                <a:latin typeface="MingLiU" panose="02020509000000000000" pitchFamily="49" charset="-120"/>
                <a:ea typeface="MingLiU" panose="02020509000000000000" pitchFamily="49" charset="-120"/>
              </a:rPr>
              <a:t>第五及六節</a:t>
            </a:r>
            <a:endParaRPr lang="en-US" sz="2400" dirty="0"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r>
              <a:rPr lang="en-US" sz="2400" dirty="0" err="1">
                <a:latin typeface="MingLiU" panose="02020509000000000000" pitchFamily="49" charset="-120"/>
                <a:ea typeface="MingLiU" panose="02020509000000000000" pitchFamily="49" charset="-120"/>
              </a:rPr>
              <a:t>導師</a:t>
            </a:r>
            <a:r>
              <a:rPr lang="zh-TW" altLang="en-US" sz="2400" dirty="0">
                <a:latin typeface="MingLiU" panose="02020509000000000000" pitchFamily="49" charset="-120"/>
                <a:ea typeface="MingLiU" panose="02020509000000000000" pitchFamily="49" charset="-120"/>
              </a:rPr>
              <a:t>：</a:t>
            </a:r>
            <a:r>
              <a:rPr lang="en-US" altLang="zh-TW" sz="2400" dirty="0">
                <a:latin typeface="Comic Sans MS" panose="030F0902030302020204" pitchFamily="66" charset="0"/>
                <a:ea typeface="MingLiU" panose="02020509000000000000" pitchFamily="49" charset="-120"/>
              </a:rPr>
              <a:t>Toby</a:t>
            </a:r>
            <a:r>
              <a:rPr lang="zh-TW" altLang="en-US" sz="2400" dirty="0">
                <a:latin typeface="MingLiU" panose="02020509000000000000" pitchFamily="49" charset="-120"/>
                <a:ea typeface="MingLiU" panose="02020509000000000000" pitchFamily="49" charset="-120"/>
              </a:rPr>
              <a:t> </a:t>
            </a:r>
            <a:r>
              <a:rPr lang="en-US" altLang="zh-TW" sz="2400" dirty="0">
                <a:latin typeface="MingLiU" panose="02020509000000000000" pitchFamily="49" charset="-120"/>
                <a:ea typeface="MingLiU" panose="02020509000000000000" pitchFamily="49" charset="-120"/>
              </a:rPr>
              <a:t>(</a:t>
            </a:r>
            <a:r>
              <a:rPr lang="zh-TW" altLang="en-US" sz="2400" dirty="0">
                <a:latin typeface="MingLiU" panose="02020509000000000000" pitchFamily="49" charset="-120"/>
                <a:ea typeface="MingLiU" panose="02020509000000000000" pitchFamily="49" charset="-120"/>
              </a:rPr>
              <a:t>社工</a:t>
            </a:r>
            <a:r>
              <a:rPr lang="en-US" altLang="zh-TW" sz="2400" dirty="0">
                <a:latin typeface="MingLiU" panose="02020509000000000000" pitchFamily="49" charset="-120"/>
                <a:ea typeface="MingLiU" panose="02020509000000000000" pitchFamily="49" charset="-120"/>
              </a:rPr>
              <a:t>)</a:t>
            </a:r>
            <a:r>
              <a:rPr lang="zh-TW" altLang="en-US" sz="2400" dirty="0">
                <a:latin typeface="MingLiU" panose="02020509000000000000" pitchFamily="49" charset="-120"/>
                <a:ea typeface="MingLiU" panose="02020509000000000000" pitchFamily="49" charset="-120"/>
              </a:rPr>
              <a:t>  </a:t>
            </a:r>
            <a:r>
              <a:rPr lang="zh-TW" altLang="en-US" sz="2400" dirty="0">
                <a:latin typeface="Comic Sans MS" panose="030F0902030302020204" pitchFamily="66" charset="0"/>
                <a:ea typeface="MingLiU" panose="02020509000000000000" pitchFamily="49" charset="-120"/>
              </a:rPr>
              <a:t> </a:t>
            </a:r>
            <a:r>
              <a:rPr lang="en-US" altLang="zh-TW" sz="2400" dirty="0">
                <a:latin typeface="Comic Sans MS" panose="030F0902030302020204" pitchFamily="66" charset="0"/>
                <a:ea typeface="MingLiU" panose="02020509000000000000" pitchFamily="49" charset="-120"/>
              </a:rPr>
              <a:t>Sunny</a:t>
            </a:r>
            <a:r>
              <a:rPr lang="zh-TW" altLang="en-US" sz="2400" dirty="0">
                <a:latin typeface="Comic Sans MS" panose="030F0902030302020204" pitchFamily="66" charset="0"/>
                <a:ea typeface="MingLiU" panose="02020509000000000000" pitchFamily="49" charset="-120"/>
              </a:rPr>
              <a:t> </a:t>
            </a:r>
            <a:r>
              <a:rPr lang="en-US" altLang="zh-TW" sz="2400" dirty="0">
                <a:latin typeface="MingLiU" panose="02020509000000000000" pitchFamily="49" charset="-120"/>
                <a:ea typeface="MingLiU" panose="02020509000000000000" pitchFamily="49" charset="-120"/>
              </a:rPr>
              <a:t>(</a:t>
            </a:r>
            <a:r>
              <a:rPr lang="zh-TW" altLang="en-US" sz="2400" dirty="0">
                <a:latin typeface="MingLiU" panose="02020509000000000000" pitchFamily="49" charset="-120"/>
                <a:ea typeface="MingLiU" panose="02020509000000000000" pitchFamily="49" charset="-120"/>
              </a:rPr>
              <a:t>媒體製作導師</a:t>
            </a:r>
            <a:r>
              <a:rPr lang="en-US" altLang="zh-TW" sz="2400" dirty="0">
                <a:latin typeface="MingLiU" panose="02020509000000000000" pitchFamily="49" charset="-120"/>
                <a:ea typeface="MingLiU" panose="02020509000000000000" pitchFamily="49" charset="-120"/>
              </a:rPr>
              <a:t>)</a:t>
            </a:r>
            <a:endParaRPr lang="en-US" sz="2400" dirty="0"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888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5DDC7-B319-CC49-9001-A06CE329B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活動</a:t>
            </a:r>
            <a:r>
              <a:rPr lang="zh-TW" altLang="en-US" dirty="0"/>
              <a:t>：傳閱模擬毒品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F780DB-28A6-9A4C-AFF6-33BEDD13D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artoon Chef In A Uniform And A Cook`s Cap Tasting The Leaves Of The Green,  Putting Them In The Mouth Stock Vector - Illustration of people, human:  115458580">
            <a:extLst>
              <a:ext uri="{FF2B5EF4-FFF2-40B4-BE49-F238E27FC236}">
                <a16:creationId xmlns:a16="http://schemas.microsoft.com/office/drawing/2014/main" id="{B43A7062-846A-AC4B-8351-237D853F3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56" b="89769" l="10000" r="96000">
                        <a14:foregroundMark x1="61692" y1="6456" x2="61692" y2="6456"/>
                        <a14:foregroundMark x1="96000" y1="89160" x2="96000" y2="89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2871129"/>
            <a:ext cx="5581649" cy="352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104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5C357-4BD2-D44A-A968-CF97A5E54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常見吸毒原因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99F7A-E1E2-3940-87D3-0EE8C57D4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『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認同及歸屬感</a:t>
            </a: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』</a:t>
            </a:r>
            <a:r>
              <a:rPr lang="zh-CN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lang="en-US" altLang="zh-CN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『</a:t>
            </a:r>
            <a:r>
              <a:rPr lang="zh-CN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共同耍樂</a:t>
            </a:r>
            <a:r>
              <a:rPr lang="en-US" altLang="zh-CN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』</a:t>
            </a:r>
            <a:r>
              <a:rPr lang="zh-CN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lang="en-US" altLang="zh-CN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『</a:t>
            </a:r>
            <a:r>
              <a:rPr lang="zh-CN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快樂及團結</a:t>
            </a:r>
            <a:r>
              <a:rPr lang="en-US" altLang="zh-CN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』</a:t>
            </a:r>
            <a:r>
              <a:rPr lang="zh-CN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lang="en-US" altLang="zh-CN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『</a:t>
            </a:r>
            <a:r>
              <a:rPr lang="zh-CN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朋友的邀請</a:t>
            </a:r>
            <a:r>
              <a:rPr lang="en-US" altLang="zh-CN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』</a:t>
            </a:r>
            <a:r>
              <a:rPr lang="zh-CN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『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歡樂氣氛的留戀</a:t>
            </a: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』</a:t>
            </a:r>
            <a:r>
              <a:rPr lang="zh-CN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『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不希望變異族</a:t>
            </a: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』</a:t>
            </a:r>
          </a:p>
          <a:p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『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迷幻</a:t>
            </a: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』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『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暈眩</a:t>
            </a: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』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『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迅間腦袋空白</a:t>
            </a: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』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『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舒服</a:t>
            </a: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』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或</a:t>
            </a: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『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歡愉</a:t>
            </a: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』</a:t>
            </a:r>
          </a:p>
          <a:p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情緒改變催化劑 </a:t>
            </a:r>
            <a:endParaRPr 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『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即時轉變感官效果</a:t>
            </a:r>
            <a:r>
              <a:rPr lang="en-US" altLang="zh-TW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』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039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44BBD-DA26-E44F-8CEA-76D8FFCD3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常見吸毒者心態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C45A3-F14E-4D45-A2D1-C26087C6A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710532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－　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年青人總要一試</a:t>
            </a:r>
            <a:endParaRPr lang="en-US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CN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－　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長大了，便自然會戒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</a:p>
          <a:p>
            <a:pPr marL="0" indent="0">
              <a:buNone/>
            </a:pPr>
            <a:r>
              <a:rPr lang="zh-CN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－　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毒品乃必需品，有時甚至視毒品為友</a:t>
            </a:r>
            <a:endParaRPr lang="en-US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CN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－　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不分毒品種類，有什麼揩什麼</a:t>
            </a:r>
            <a:endParaRPr lang="en-US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CN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－　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免費毒品，為何不食</a:t>
            </a:r>
            <a:endParaRPr lang="en-US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CN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－　定驚作用、止痛作用、定寧神、紓鬱解悶</a:t>
            </a:r>
            <a:endParaRPr lang="en-US" altLang="zh-CN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CN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－　看混合吸食毒品、</a:t>
            </a:r>
            <a:r>
              <a:rPr lang="en-US" altLang="zh-CN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『</a:t>
            </a:r>
            <a:r>
              <a:rPr lang="zh-CN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解藥</a:t>
            </a:r>
            <a:r>
              <a:rPr lang="en-US" altLang="zh-CN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』</a:t>
            </a:r>
            <a:endParaRPr lang="en-US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600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626BE-4F1C-6B41-B152-C28CB093C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活動</a:t>
            </a:r>
            <a:r>
              <a:rPr lang="zh-TW" altLang="en-US" dirty="0"/>
              <a:t>：影片播放</a:t>
            </a:r>
            <a:r>
              <a:rPr lang="en-US" altLang="zh-TW" dirty="0"/>
              <a:t>【</a:t>
            </a:r>
            <a:r>
              <a:rPr lang="zh-TW" altLang="en-US" dirty="0"/>
              <a:t>晚吹 又要威又要帶頭盔 </a:t>
            </a:r>
            <a:r>
              <a:rPr lang="en-US" altLang="zh-TW" dirty="0"/>
              <a:t>01:38】</a:t>
            </a:r>
            <a:endParaRPr lang="en-US" dirty="0"/>
          </a:p>
        </p:txBody>
      </p:sp>
      <p:pic>
        <p:nvPicPr>
          <p:cNvPr id="6" name="Picture 4" descr="Free Play button Glyph Icon - Available in SVG, PNG, EPS, AI &amp;amp; Icon fonts">
            <a:extLst>
              <a:ext uri="{FF2B5EF4-FFF2-40B4-BE49-F238E27FC236}">
                <a16:creationId xmlns:a16="http://schemas.microsoft.com/office/drawing/2014/main" id="{EBB953E9-B23F-4F49-A669-E6DBB2EFB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88" y="2126626"/>
            <a:ext cx="3228824" cy="322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526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351BB-49E4-F044-8715-19A4E8B5B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5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大層面中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 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消除風險因素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 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及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 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建立防禦因素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120C1-CE8D-B149-99C1-CDD0E691F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5098E1E0-3BE3-8941-98DE-DD464A75F7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3740347"/>
              </p:ext>
            </p:extLst>
          </p:nvPr>
        </p:nvGraphicFramePr>
        <p:xfrm>
          <a:off x="838200" y="1863468"/>
          <a:ext cx="10515600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1594068252"/>
                    </a:ext>
                  </a:extLst>
                </a:gridCol>
                <a:gridCol w="4533900">
                  <a:extLst>
                    <a:ext uri="{9D8B030D-6E8A-4147-A177-3AD203B41FA5}">
                      <a16:colId xmlns:a16="http://schemas.microsoft.com/office/drawing/2014/main" val="567189583"/>
                    </a:ext>
                  </a:extLst>
                </a:gridCol>
                <a:gridCol w="4533900">
                  <a:extLst>
                    <a:ext uri="{9D8B030D-6E8A-4147-A177-3AD203B41FA5}">
                      <a16:colId xmlns:a16="http://schemas.microsoft.com/office/drawing/2014/main" val="1388123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風險因素</a:t>
                      </a:r>
                      <a:endParaRPr lang="en-GB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防禦因素</a:t>
                      </a:r>
                      <a:endParaRPr lang="en-GB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960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個人</a:t>
                      </a:r>
                      <a:endParaRPr lang="en-GB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抗逆力低</a:t>
                      </a:r>
                      <a:endParaRPr lang="en-US" altLang="zh-TW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價值觀偏差</a:t>
                      </a:r>
                      <a:endParaRPr lang="en-US" altLang="zh-TW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沒有人生目標</a:t>
                      </a:r>
                      <a:endParaRPr lang="en-US" altLang="zh-TW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輕視自己價值</a:t>
                      </a:r>
                      <a:endParaRPr lang="en-US" altLang="zh-TW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抗逆力高</a:t>
                      </a:r>
                      <a:endParaRPr lang="en-US" altLang="zh-TW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建立及重視正確價值觀</a:t>
                      </a:r>
                      <a:endParaRPr lang="en-US" altLang="zh-TW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擁有正面人生目標</a:t>
                      </a:r>
                      <a:endParaRPr lang="en-US" altLang="zh-TW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有恰當的自我價值觀</a:t>
                      </a:r>
                      <a:endParaRPr lang="en-GB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176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朋輩</a:t>
                      </a:r>
                      <a:endParaRPr lang="en-GB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社交圈子弱</a:t>
                      </a:r>
                      <a:endParaRPr lang="en-US" altLang="zh-TW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易受朋輩左右</a:t>
                      </a:r>
                      <a:endParaRPr lang="en-US" altLang="zh-TW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認識不良朋輩</a:t>
                      </a:r>
                      <a:endParaRPr lang="en-GB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社交圈子強</a:t>
                      </a:r>
                      <a:endParaRPr lang="en-US" altLang="zh-TW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有恰當社交觀念</a:t>
                      </a:r>
                      <a:endParaRPr lang="en-GB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650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家庭</a:t>
                      </a:r>
                      <a:endParaRPr lang="en-GB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家庭關係薄弱</a:t>
                      </a:r>
                      <a:endParaRPr lang="en-US" altLang="zh-TW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家長管教出現問題</a:t>
                      </a:r>
                      <a:endParaRPr lang="en-US" altLang="zh-TW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父母吸毒</a:t>
                      </a:r>
                      <a:r>
                        <a:rPr lang="en-US" altLang="zh-TW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/</a:t>
                      </a:r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濫藥</a:t>
                      </a:r>
                      <a:endParaRPr lang="en-GB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家庭融洽</a:t>
                      </a:r>
                      <a:endParaRPr lang="en-US" altLang="zh-TW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良好親子關係</a:t>
                      </a:r>
                      <a:endParaRPr lang="en-GB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66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學校</a:t>
                      </a:r>
                      <a:endParaRPr lang="en-GB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學生展現能力與成就機會單一</a:t>
                      </a:r>
                      <a:endParaRPr lang="en-US" altLang="zh-TW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過於強調競爭的文化</a:t>
                      </a:r>
                      <a:endParaRPr lang="en-GB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學生有多元機會展現不同能力與成就</a:t>
                      </a:r>
                      <a:endParaRPr lang="en-US" altLang="zh-TW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關愛、互助、接納文化</a:t>
                      </a:r>
                      <a:endParaRPr lang="en-US" altLang="zh-TW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安全的環境予遇有困難的學生求助</a:t>
                      </a:r>
                      <a:endParaRPr lang="en-GB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993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社區</a:t>
                      </a:r>
                      <a:endParaRPr lang="en-GB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容易接觸毒品</a:t>
                      </a:r>
                      <a:endParaRPr lang="en-US" altLang="zh-TW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傳統文化習俗上對草本藥物的利用</a:t>
                      </a:r>
                      <a:endParaRPr lang="en-GB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b="1" i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有完善法例，配合有效執法及掃蕩</a:t>
                      </a:r>
                      <a:endParaRPr lang="en-GB" b="1" i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895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6303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58522-0F21-7B4E-8437-01D08E6D9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參考例子</a:t>
            </a:r>
            <a:endParaRPr lang="en-US" dirty="0"/>
          </a:p>
        </p:txBody>
      </p:sp>
      <p:pic>
        <p:nvPicPr>
          <p:cNvPr id="9" name="Picture 8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FE9F11CE-5435-4D4B-908B-EEC09AF06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54" y="1465943"/>
            <a:ext cx="4052468" cy="5392057"/>
          </a:xfrm>
          <a:prstGeom prst="rect">
            <a:avLst/>
          </a:prstGeom>
        </p:spPr>
      </p:pic>
      <p:pic>
        <p:nvPicPr>
          <p:cNvPr id="11" name="Picture 10" descr="Text, letter&#10;&#10;Description automatically generated">
            <a:extLst>
              <a:ext uri="{FF2B5EF4-FFF2-40B4-BE49-F238E27FC236}">
                <a16:creationId xmlns:a16="http://schemas.microsoft.com/office/drawing/2014/main" id="{6EA7CF1F-1E36-814E-BEB9-35D6A2B1F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919" y="2515178"/>
            <a:ext cx="3231297" cy="1520611"/>
          </a:xfrm>
          <a:prstGeom prst="rect">
            <a:avLst/>
          </a:prstGeom>
        </p:spPr>
      </p:pic>
      <p:pic>
        <p:nvPicPr>
          <p:cNvPr id="15" name="Content Placeholder 1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F64A1691-79C2-3E45-8C4A-05C3B2EEC4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600262" y="804519"/>
            <a:ext cx="5402784" cy="5402784"/>
          </a:xfrm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7B331D30-55D2-554E-A337-B31B3BD571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0356" y="4598513"/>
            <a:ext cx="4052467" cy="214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69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00EA3-E181-5940-9D68-DC78ABB79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對於構思帖子</a:t>
            </a:r>
            <a:r>
              <a:rPr lang="en-US" dirty="0"/>
              <a:t>/</a:t>
            </a:r>
            <a:r>
              <a:rPr lang="en-US" dirty="0" err="1"/>
              <a:t>影片的疑問</a:t>
            </a:r>
            <a:r>
              <a:rPr lang="en-US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3E100-C0E2-FF4A-82F2-5A9BA18A1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Download Thinking Emoji Png Transparent - Transparent Transparent  Background Thinking Emoji Png,Thinking Face Emoji Transparent - free  transparent png images - pngaaa.com">
            <a:extLst>
              <a:ext uri="{FF2B5EF4-FFF2-40B4-BE49-F238E27FC236}">
                <a16:creationId xmlns:a16="http://schemas.microsoft.com/office/drawing/2014/main" id="{AFF0BFA6-1660-5E48-B087-B609F66F9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36" b="94595" l="10000" r="90000">
                        <a14:foregroundMark x1="45889" y1="7336" x2="45889" y2="7336"/>
                        <a14:foregroundMark x1="62222" y1="94595" x2="62222" y2="945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013" y="2617297"/>
            <a:ext cx="3487293" cy="301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38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B1A44-73E2-A846-9D16-1E9AB27A7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71F0B-C9A1-A346-AEA6-5CD545486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err="1"/>
              <a:t>團體活動日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486110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1F87B-37A4-FE49-84C6-1F64C1886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團體活動日介紹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2DC23-3832-B545-8EA2-A783082E9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7119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日期</a:t>
            </a:r>
            <a:r>
              <a:rPr lang="zh-TW" altLang="en-US" dirty="0"/>
              <a:t>： </a:t>
            </a:r>
            <a:r>
              <a:rPr lang="en-US" altLang="zh-TW" dirty="0"/>
              <a:t>20/11/21</a:t>
            </a:r>
            <a:r>
              <a:rPr lang="zh-TW" altLang="en-US" dirty="0"/>
              <a:t>（六）</a:t>
            </a:r>
            <a:endParaRPr lang="en-HK" altLang="zh-TW" dirty="0"/>
          </a:p>
          <a:p>
            <a:pPr marL="0" indent="0">
              <a:buNone/>
            </a:pPr>
            <a:r>
              <a:rPr lang="zh-TW" altLang="en-US" dirty="0"/>
              <a:t>時間：</a:t>
            </a:r>
            <a:r>
              <a:rPr lang="en-US" altLang="zh-TW" dirty="0"/>
              <a:t>10:10-16:00</a:t>
            </a:r>
            <a:r>
              <a:rPr lang="zh-TW" altLang="en-US" dirty="0"/>
              <a:t> （集合時間：</a:t>
            </a:r>
            <a:r>
              <a:rPr lang="en-US" altLang="zh-TW" dirty="0"/>
              <a:t>10:00</a:t>
            </a:r>
            <a:r>
              <a:rPr lang="zh-TW" altLang="en-US" dirty="0"/>
              <a:t>）</a:t>
            </a:r>
            <a:endParaRPr lang="en-HK" altLang="zh-TW" dirty="0"/>
          </a:p>
          <a:p>
            <a:pPr marL="0" indent="0">
              <a:buNone/>
            </a:pPr>
            <a:r>
              <a:rPr lang="zh-TW" altLang="en-US" dirty="0"/>
              <a:t>地點：</a:t>
            </a:r>
            <a:r>
              <a:rPr lang="zh-TW" altLang="en-US" b="1" dirty="0"/>
              <a:t>心弦成長中心   </a:t>
            </a:r>
            <a:r>
              <a:rPr lang="zh-TW" altLang="en-US" dirty="0"/>
              <a:t>荃灣大河道</a:t>
            </a:r>
            <a:r>
              <a:rPr lang="en-US" dirty="0"/>
              <a:t>99</a:t>
            </a:r>
            <a:r>
              <a:rPr lang="zh-TW" altLang="en-US" dirty="0"/>
              <a:t>號</a:t>
            </a:r>
            <a:endParaRPr lang="en-HK" altLang="zh-TW" dirty="0"/>
          </a:p>
          <a:p>
            <a:pPr marL="0" indent="0">
              <a:buNone/>
            </a:pPr>
            <a:r>
              <a:rPr lang="zh-TW" altLang="en-US" dirty="0"/>
              <a:t>           </a:t>
            </a:r>
            <a:endParaRPr lang="en-HK" altLang="zh-TW" dirty="0"/>
          </a:p>
          <a:p>
            <a:pPr marL="0" indent="0">
              <a:buNone/>
            </a:pPr>
            <a:endParaRPr lang="en-HK" altLang="zh-TW" dirty="0"/>
          </a:p>
          <a:p>
            <a:pPr marL="0" indent="0">
              <a:buNone/>
            </a:pPr>
            <a:r>
              <a:rPr lang="zh-TW" altLang="en-US" dirty="0"/>
              <a:t>內容</a:t>
            </a:r>
            <a:r>
              <a:rPr lang="zh-TW" altLang="en-US" dirty="0">
                <a:sym typeface="Wingdings" pitchFamily="2" charset="2"/>
              </a:rPr>
              <a:t>： （上半日）</a:t>
            </a:r>
            <a:r>
              <a:rPr lang="zh-TW" altLang="en-US" dirty="0"/>
              <a:t>濫用精神藥物者輔導中心</a:t>
            </a:r>
            <a:r>
              <a:rPr lang="en-US" dirty="0"/>
              <a:t>(CCPSA) </a:t>
            </a:r>
            <a:r>
              <a:rPr lang="zh-TW" altLang="en-US" dirty="0"/>
              <a:t>探訪及交流</a:t>
            </a:r>
            <a:endParaRPr lang="en-US" altLang="zh-TW" dirty="0"/>
          </a:p>
          <a:p>
            <a:pPr marL="0" indent="0">
              <a:buNone/>
            </a:pPr>
            <a:r>
              <a:rPr lang="en-HK" dirty="0"/>
              <a:t>              Lunch break</a:t>
            </a:r>
          </a:p>
          <a:p>
            <a:pPr marL="0" indent="0">
              <a:buNone/>
            </a:pPr>
            <a:r>
              <a:rPr lang="zh-TW" altLang="en-US" dirty="0"/>
              <a:t>            （下半日）製作團隊工作崗位體驗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461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0242F-E6D6-B940-AA46-B19861356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團體活動日介紹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A0DEB-1363-494C-810B-66DBA3A71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CCPSA</a:t>
            </a:r>
            <a:r>
              <a:rPr lang="zh-TW" altLang="en-US" dirty="0"/>
              <a:t>前線同工的分享 </a:t>
            </a:r>
            <a:endParaRPr lang="en-HK" altLang="zh-TW" dirty="0"/>
          </a:p>
          <a:p>
            <a:r>
              <a:rPr lang="zh-TW" altLang="en-US" dirty="0"/>
              <a:t>過來人的生命歷程分享</a:t>
            </a:r>
            <a:r>
              <a:rPr lang="en-HK" dirty="0"/>
              <a:t> </a:t>
            </a:r>
          </a:p>
          <a:p>
            <a:r>
              <a:rPr lang="zh-TW" altLang="en-US" dirty="0"/>
              <a:t>*參加者與過來人互相交流及回饋*</a:t>
            </a:r>
            <a:r>
              <a:rPr lang="en-HK" dirty="0"/>
              <a:t> </a:t>
            </a:r>
          </a:p>
          <a:p>
            <a:pPr marL="0" indent="0">
              <a:buNone/>
            </a:pPr>
            <a:r>
              <a:rPr lang="en-US" altLang="zh-TW" dirty="0"/>
              <a:t>【</a:t>
            </a:r>
            <a:r>
              <a:rPr lang="zh-TW" altLang="en-US" dirty="0"/>
              <a:t>準備問題：有助你及後以同理心出發作健康推廣</a:t>
            </a:r>
            <a:r>
              <a:rPr lang="en-US" altLang="zh-TW" dirty="0"/>
              <a:t>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661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B0B7F-A19B-A045-9BE7-266B27CC3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6F812-0017-0243-9A31-2F28549E7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err="1"/>
              <a:t>重點重溫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250486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549B9-2B91-2C49-8823-2B9FA4791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8FD07-20A3-104A-8865-8B7C72C06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err="1"/>
              <a:t>實習期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750069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33232-9044-4144-A4F6-D897AC21D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實習期介紹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277B1-D8E8-8B44-B682-B10CDC834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400" b="1" u="sng" dirty="0"/>
              <a:t>會面次數</a:t>
            </a:r>
            <a:r>
              <a:rPr lang="en-US" altLang="zh-TW" sz="2400" b="1" u="sng" dirty="0"/>
              <a:t>(x6)</a:t>
            </a:r>
            <a:r>
              <a:rPr lang="zh-TW" altLang="en-US" sz="2400" b="1" u="sng" dirty="0"/>
              <a:t>：</a:t>
            </a:r>
            <a:endParaRPr lang="en-US" altLang="zh-TW" sz="2400" b="1" u="sng" dirty="0"/>
          </a:p>
          <a:p>
            <a:r>
              <a:rPr lang="en-US" altLang="zh-TW" dirty="0"/>
              <a:t>3x </a:t>
            </a:r>
            <a:r>
              <a:rPr lang="zh-TW" altLang="en-US" dirty="0"/>
              <a:t>實習工作坊（拍攝前籌備、外景拍攝、拍攝後剪接、直播籌備等）</a:t>
            </a:r>
            <a:endParaRPr lang="en-US" altLang="zh-TW" dirty="0"/>
          </a:p>
          <a:p>
            <a:r>
              <a:rPr lang="en-US" dirty="0"/>
              <a:t>2x  </a:t>
            </a:r>
            <a:r>
              <a:rPr lang="en-US" dirty="0" err="1"/>
              <a:t>YouTuber諮詢會</a:t>
            </a:r>
            <a:r>
              <a:rPr lang="zh-TW" altLang="en-US" dirty="0"/>
              <a:t>  （其中一次為</a:t>
            </a:r>
            <a:r>
              <a:rPr lang="en-US" altLang="zh-TW" dirty="0"/>
              <a:t>TRPG</a:t>
            </a:r>
            <a:r>
              <a:rPr lang="zh-TW" altLang="en-US" dirty="0"/>
              <a:t>交流）</a:t>
            </a:r>
            <a:endParaRPr lang="en-US" dirty="0"/>
          </a:p>
          <a:p>
            <a:r>
              <a:rPr lang="en-US" altLang="zh-TW" dirty="0"/>
              <a:t>1x </a:t>
            </a:r>
            <a:r>
              <a:rPr lang="zh-TW" altLang="en-US" dirty="0"/>
              <a:t>直播</a:t>
            </a:r>
            <a:endParaRPr lang="en-HK" altLang="zh-TW" dirty="0"/>
          </a:p>
          <a:p>
            <a:endParaRPr lang="en-HK" dirty="0"/>
          </a:p>
          <a:p>
            <a:pPr marL="0" indent="0">
              <a:buNone/>
            </a:pPr>
            <a:r>
              <a:rPr lang="en-HK" sz="2400" b="1" u="sng" dirty="0" err="1"/>
              <a:t>製作要求</a:t>
            </a:r>
            <a:r>
              <a:rPr lang="zh-TW" altLang="en-US" sz="2400" b="1" u="sng" dirty="0"/>
              <a:t>： </a:t>
            </a:r>
            <a:endParaRPr lang="en-HK" altLang="zh-TW" sz="2400" b="1" u="sng" dirty="0"/>
          </a:p>
          <a:p>
            <a:pPr marL="0" indent="0">
              <a:buNone/>
            </a:pPr>
            <a:r>
              <a:rPr lang="en-US" altLang="zh-TW" dirty="0"/>
              <a:t>【</a:t>
            </a:r>
            <a:r>
              <a:rPr lang="zh-TW" altLang="en-US" dirty="0"/>
              <a:t>個人</a:t>
            </a:r>
            <a:r>
              <a:rPr lang="en-US" altLang="zh-TW" dirty="0"/>
              <a:t>】</a:t>
            </a:r>
            <a:r>
              <a:rPr lang="zh-TW" altLang="en-US" dirty="0"/>
              <a:t>每一個月，提交一個帖子（包括文字及圖片），共</a:t>
            </a:r>
            <a:r>
              <a:rPr lang="en-US" altLang="zh-TW" dirty="0"/>
              <a:t>6</a:t>
            </a:r>
            <a:r>
              <a:rPr lang="zh-TW" altLang="en-US" dirty="0"/>
              <a:t>個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【</a:t>
            </a:r>
            <a:r>
              <a:rPr lang="zh-TW" altLang="en-US" dirty="0"/>
              <a:t>團隊</a:t>
            </a:r>
            <a:r>
              <a:rPr lang="en-US" altLang="zh-TW" dirty="0"/>
              <a:t>】</a:t>
            </a:r>
            <a:r>
              <a:rPr lang="zh-TW" altLang="en-US" dirty="0"/>
              <a:t>主要影片</a:t>
            </a:r>
            <a:r>
              <a:rPr lang="en-US" altLang="zh-TW" dirty="0"/>
              <a:t>x1</a:t>
            </a:r>
            <a:r>
              <a:rPr lang="zh-TW" altLang="en-US" dirty="0"/>
              <a:t>，</a:t>
            </a:r>
            <a:r>
              <a:rPr lang="en-US" altLang="zh-TW" dirty="0"/>
              <a:t>vlog x1</a:t>
            </a:r>
            <a:r>
              <a:rPr lang="zh-TW" altLang="en-US" dirty="0"/>
              <a:t>，</a:t>
            </a:r>
            <a:r>
              <a:rPr lang="en-US" altLang="zh-TW" dirty="0"/>
              <a:t>TRPG</a:t>
            </a:r>
            <a:r>
              <a:rPr lang="zh-TW" altLang="en-US" dirty="0"/>
              <a:t>綜藝</a:t>
            </a:r>
            <a:r>
              <a:rPr lang="en-US" altLang="zh-TW" dirty="0"/>
              <a:t> x1</a:t>
            </a:r>
          </a:p>
        </p:txBody>
      </p:sp>
    </p:spTree>
    <p:extLst>
      <p:ext uri="{BB962C8B-B14F-4D97-AF65-F5344CB8AC3E}">
        <p14:creationId xmlns:p14="http://schemas.microsoft.com/office/powerpoint/2010/main" val="2619962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E3D1C-C516-A641-AB7B-9FDDE0206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實習期介紹</a:t>
            </a:r>
            <a:r>
              <a:rPr lang="zh-TW" altLang="en-US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68A8D-5460-E940-9638-9C1817A1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51365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Q: </a:t>
            </a:r>
            <a:r>
              <a:rPr lang="en-US" dirty="0" err="1"/>
              <a:t>如何提交帖子</a:t>
            </a:r>
            <a:r>
              <a:rPr lang="zh-TW" altLang="en-US" dirty="0"/>
              <a:t>？</a:t>
            </a:r>
            <a:endParaRPr lang="en-HK" altLang="zh-TW" dirty="0"/>
          </a:p>
          <a:p>
            <a:pPr marL="0" indent="0">
              <a:buNone/>
            </a:pPr>
            <a:r>
              <a:rPr lang="en-HK" dirty="0"/>
              <a:t>A:  </a:t>
            </a:r>
            <a:r>
              <a:rPr lang="en-US" dirty="0" err="1"/>
              <a:t>Whatsapp</a:t>
            </a:r>
            <a:r>
              <a:rPr lang="en-US" dirty="0"/>
              <a:t> / </a:t>
            </a:r>
            <a:r>
              <a:rPr lang="en-US" dirty="0" err="1"/>
              <a:t>電郵</a:t>
            </a:r>
            <a:r>
              <a:rPr lang="en-US" dirty="0"/>
              <a:t> Miss Wong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Q: </a:t>
            </a:r>
            <a:r>
              <a:rPr lang="en-US" dirty="0" err="1"/>
              <a:t>如未能於一個月內提交一則帖子</a:t>
            </a:r>
            <a:r>
              <a:rPr lang="zh-TW" altLang="en-US" dirty="0"/>
              <a:t>，</a:t>
            </a:r>
            <a:r>
              <a:rPr lang="en-US" dirty="0" err="1"/>
              <a:t>應怎樣處理</a:t>
            </a:r>
            <a:r>
              <a:rPr lang="zh-TW" altLang="en-US" dirty="0"/>
              <a:t>？</a:t>
            </a:r>
            <a:endParaRPr lang="en-HK" altLang="zh-TW" dirty="0"/>
          </a:p>
          <a:p>
            <a:pPr marL="0" indent="0">
              <a:buNone/>
            </a:pPr>
            <a:r>
              <a:rPr lang="en-HK" dirty="0"/>
              <a:t>A: </a:t>
            </a:r>
            <a:r>
              <a:rPr lang="en-HK" dirty="0" err="1"/>
              <a:t>盡早通知Miss</a:t>
            </a:r>
            <a:r>
              <a:rPr lang="en-HK" dirty="0"/>
              <a:t> Wong</a:t>
            </a:r>
            <a:r>
              <a:rPr lang="zh-TW" altLang="en-US" dirty="0"/>
              <a:t>，</a:t>
            </a:r>
            <a:r>
              <a:rPr lang="en-HK" dirty="0" err="1"/>
              <a:t>並於下個月一併提交兩個帖子</a:t>
            </a:r>
            <a:endParaRPr lang="en-HK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Q:原創帖子在什麼情況下會被要求修改</a:t>
            </a:r>
            <a:r>
              <a:rPr lang="zh-TW" altLang="en-US" dirty="0"/>
              <a:t>？</a:t>
            </a:r>
            <a:endParaRPr lang="en-HK" altLang="zh-TW" dirty="0"/>
          </a:p>
          <a:p>
            <a:pPr marL="0" indent="0">
              <a:buNone/>
            </a:pPr>
            <a:r>
              <a:rPr lang="en-US" dirty="0"/>
              <a:t>A: </a:t>
            </a:r>
            <a:r>
              <a:rPr lang="en-US" dirty="0" err="1"/>
              <a:t>不合乎邏輯及事實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332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54140-1149-DC4A-9D39-BFD9FA0AA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實習平台介紹</a:t>
            </a:r>
            <a:r>
              <a:rPr lang="zh-TW" altLang="en-US" dirty="0"/>
              <a:t> （</a:t>
            </a:r>
            <a:r>
              <a:rPr lang="en-US" altLang="zh-TW" dirty="0"/>
              <a:t>Discord</a:t>
            </a:r>
            <a:r>
              <a:rPr lang="zh-TW" altLang="en-US" dirty="0"/>
              <a:t>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54AB4-BAFF-704E-B085-79DDF2347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018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7D6D7-2782-134A-8FD5-734C01E11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對於構思帖子</a:t>
            </a:r>
            <a:r>
              <a:rPr lang="en-US" dirty="0"/>
              <a:t>/</a:t>
            </a:r>
            <a:r>
              <a:rPr lang="en-US" dirty="0" err="1"/>
              <a:t>影片的疑問</a:t>
            </a:r>
            <a:r>
              <a:rPr lang="en-US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BD6A7-87C3-8D42-A679-A2340A10F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Download Thinking Emoji Png Transparent - Transparent Transparent  Background Thinking Emoji Png,Thinking Face Emoji Transparent - free  transparent png images - pngaaa.com">
            <a:extLst>
              <a:ext uri="{FF2B5EF4-FFF2-40B4-BE49-F238E27FC236}">
                <a16:creationId xmlns:a16="http://schemas.microsoft.com/office/drawing/2014/main" id="{44A61735-BC57-CC43-AFF0-00C574CC2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36" b="94595" l="10000" r="90000">
                        <a14:foregroundMark x1="45889" y1="7336" x2="45889" y2="7336"/>
                        <a14:foregroundMark x1="62222" y1="94595" x2="62222" y2="945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013" y="2617297"/>
            <a:ext cx="3487293" cy="301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166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7650D-83AB-0041-B4D4-93BACABDC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實習期</a:t>
            </a:r>
            <a:r>
              <a:rPr lang="zh-TW" altLang="en-US" dirty="0"/>
              <a:t> 拍攝道具預算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B0C7F-DB75-CE4A-9BB4-7C6827ABC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68" indent="-257168" defTabSz="685783">
              <a:defRPr/>
            </a:pP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每組預算為</a:t>
            </a:r>
            <a:r>
              <a:rPr lang="en-US" altLang="zh-TW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$1,000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以下</a:t>
            </a:r>
            <a:endParaRPr lang="en-US" altLang="zh-TW" dirty="0">
              <a:solidFill>
                <a:prstClr val="black">
                  <a:lumMod val="95000"/>
                  <a:lumOff val="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7168" indent="-257168" defTabSz="685783">
              <a:defRPr/>
            </a:pP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必須為實體店</a:t>
            </a:r>
            <a:endParaRPr lang="en-US" altLang="zh-TW" dirty="0">
              <a:solidFill>
                <a:prstClr val="black">
                  <a:lumMod val="95000"/>
                  <a:lumOff val="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7168" indent="-257168" defTabSz="685783">
              <a:defRPr/>
            </a:pP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必須為正式收據 </a:t>
            </a:r>
            <a:r>
              <a:rPr lang="en-US" altLang="zh-TW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不接受</a:t>
            </a:r>
            <a:r>
              <a:rPr lang="en-US" altLang="zh-TW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invoice/</a:t>
            </a: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發票</a:t>
            </a:r>
            <a:r>
              <a:rPr lang="en-US" altLang="zh-TW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257168" indent="-257168" defTabSz="685783">
              <a:defRPr/>
            </a:pP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顯示店名、地址、貨物名稱、數量、金額、日期、蓋上店舖印章（如有）</a:t>
            </a:r>
            <a:endParaRPr lang="en-US" altLang="zh-TW" dirty="0">
              <a:solidFill>
                <a:prstClr val="black">
                  <a:lumMod val="95000"/>
                  <a:lumOff val="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7168" indent="-257168" defTabSz="685783">
              <a:defRPr/>
            </a:pPr>
            <a:r>
              <a:rPr lang="zh-TW" alt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需用現金支付，不可用八達通及儲任何積分，如有印花請貼於收據上，一同保留。</a:t>
            </a:r>
            <a:endParaRPr lang="en-US" altLang="zh-TW" dirty="0">
              <a:solidFill>
                <a:prstClr val="black">
                  <a:lumMod val="95000"/>
                  <a:lumOff val="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76806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9C164-9C4E-DB4C-A8E5-BC4BDFDC9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接納</a:t>
            </a:r>
            <a:endParaRPr 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DF9F437D-8E26-0F47-A67F-6977DAAC62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" t="12182" r="3074" b="16583"/>
          <a:stretch/>
        </p:blipFill>
        <p:spPr>
          <a:xfrm>
            <a:off x="335108" y="2372221"/>
            <a:ext cx="6949471" cy="4148937"/>
          </a:xfrm>
          <a:prstGeom prst="rect">
            <a:avLst/>
          </a:prstGeom>
        </p:spPr>
      </p:pic>
      <p:pic>
        <p:nvPicPr>
          <p:cNvPr id="5" name="圖片 3">
            <a:extLst>
              <a:ext uri="{FF2B5EF4-FFF2-40B4-BE49-F238E27FC236}">
                <a16:creationId xmlns:a16="http://schemas.microsoft.com/office/drawing/2014/main" id="{E1CBFB76-B71C-9A4D-8BF4-B6833B906A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3" t="9732" r="20739" b="27328"/>
          <a:stretch/>
        </p:blipFill>
        <p:spPr>
          <a:xfrm>
            <a:off x="7679239" y="750991"/>
            <a:ext cx="4022223" cy="556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78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2AC3C-B33E-CC46-A8C2-C26E2C89A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不接納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6FB74-9DF9-C046-A3B6-2425A4F8C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6277B64-D799-9E49-8C7B-78F87255F0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17" t="9458" r="6106" b="11720"/>
          <a:stretch/>
        </p:blipFill>
        <p:spPr>
          <a:xfrm>
            <a:off x="2391975" y="1853754"/>
            <a:ext cx="7408050" cy="468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752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2E242-B567-6D40-859A-2DFC1C12A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FEF52-1F64-1C46-87A3-84F278FD3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err="1"/>
              <a:t>實習構思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897668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CD552-FD54-BA40-B475-CDD18DE11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實習計劃書</a:t>
            </a:r>
            <a:r>
              <a:rPr lang="zh-TW" altLang="en-US" dirty="0"/>
              <a:t> </a:t>
            </a:r>
            <a:r>
              <a:rPr lang="en-US" dirty="0" err="1"/>
              <a:t>大綱構思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893DC-80E7-6245-BC6F-885EAAFE1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【</a:t>
            </a:r>
            <a:r>
              <a:rPr lang="zh-TW" altLang="en-US" dirty="0"/>
              <a:t>團隊</a:t>
            </a:r>
            <a:r>
              <a:rPr lang="en-US" altLang="zh-TW" dirty="0"/>
              <a:t>】</a:t>
            </a:r>
            <a:r>
              <a:rPr lang="zh-TW" altLang="en-US" dirty="0"/>
              <a:t>：主要影片、直播</a:t>
            </a:r>
            <a:endParaRPr lang="en-HK" altLang="zh-TW" dirty="0"/>
          </a:p>
          <a:p>
            <a:pPr marL="0" indent="0">
              <a:buNone/>
            </a:pPr>
            <a:endParaRPr lang="en-HK" altLang="zh-TW" dirty="0"/>
          </a:p>
          <a:p>
            <a:pPr marL="0" indent="0">
              <a:buNone/>
            </a:pPr>
            <a:r>
              <a:rPr lang="en-US" altLang="zh-TW" dirty="0"/>
              <a:t>【</a:t>
            </a:r>
            <a:r>
              <a:rPr lang="zh-TW" altLang="en-US" dirty="0"/>
              <a:t>個人</a:t>
            </a:r>
            <a:r>
              <a:rPr lang="en-US" altLang="zh-TW" dirty="0"/>
              <a:t>】</a:t>
            </a:r>
            <a:r>
              <a:rPr lang="zh-TW" altLang="en-US" dirty="0"/>
              <a:t>：帖子（共</a:t>
            </a:r>
            <a:r>
              <a:rPr lang="en-US" altLang="zh-TW" dirty="0"/>
              <a:t>6</a:t>
            </a:r>
            <a:r>
              <a:rPr lang="zh-TW" altLang="en-US" dirty="0"/>
              <a:t>個）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836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D9864-41DE-E54D-8F12-4E5A060EE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課堂內容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96B06-B96A-834C-A428-3CEA285F1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2053832"/>
            <a:ext cx="9603275" cy="3999649"/>
          </a:xfrm>
        </p:spPr>
        <p:txBody>
          <a:bodyPr/>
          <a:lstStyle/>
          <a:p>
            <a:r>
              <a:rPr lang="en-US" dirty="0" err="1"/>
              <a:t>認識吸毒行為背後的需要</a:t>
            </a:r>
            <a:endParaRPr lang="en-US" dirty="0"/>
          </a:p>
          <a:p>
            <a:r>
              <a:rPr lang="en-US" dirty="0" err="1"/>
              <a:t>學習吸毒行為背後的保護因素和風險因素</a:t>
            </a:r>
            <a:endParaRPr lang="en-US" dirty="0"/>
          </a:p>
          <a:p>
            <a:r>
              <a:rPr lang="en-US" dirty="0" err="1"/>
              <a:t>團體活動日介紹</a:t>
            </a:r>
            <a:endParaRPr lang="en-US" dirty="0"/>
          </a:p>
          <a:p>
            <a:r>
              <a:rPr lang="en-US" dirty="0" err="1"/>
              <a:t>實習期介紹</a:t>
            </a:r>
            <a:endParaRPr lang="en-US" dirty="0"/>
          </a:p>
          <a:p>
            <a:r>
              <a:rPr lang="en-US" dirty="0" err="1"/>
              <a:t>實習計劃書填寫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Photoshop相片處理</a:t>
            </a:r>
            <a:endParaRPr lang="en-US" dirty="0"/>
          </a:p>
          <a:p>
            <a:r>
              <a:rPr lang="en-US" dirty="0" err="1"/>
              <a:t>Premiere剪接應用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84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3D4E8-08F9-A049-95C9-0936318FF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下一次實習工作坊日期</a:t>
            </a:r>
            <a:r>
              <a:rPr lang="en-US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0C54D-C1C4-C340-84CA-71B5BAF05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September 2021 Calendar - Free-printable-calendar.com">
            <a:extLst>
              <a:ext uri="{FF2B5EF4-FFF2-40B4-BE49-F238E27FC236}">
                <a16:creationId xmlns:a16="http://schemas.microsoft.com/office/drawing/2014/main" id="{891CABA5-B3E4-BB42-99CA-4606655A1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987" y="1929954"/>
            <a:ext cx="6269167" cy="484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111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1B22E-C03B-7F47-AA81-0BC9E3F17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如何理解吸毒行為背後的需要</a:t>
            </a:r>
            <a:r>
              <a:rPr lang="zh-TW" altLang="en-US" dirty="0"/>
              <a:t>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5320D-D769-2B48-8EA0-E4EC382B9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Download Thinking Emoji Png Transparent - Transparent Transparent  Background Thinking Emoji Png,Thinking Face Emoji Transparent - free  transparent png images - pngaaa.com">
            <a:extLst>
              <a:ext uri="{FF2B5EF4-FFF2-40B4-BE49-F238E27FC236}">
                <a16:creationId xmlns:a16="http://schemas.microsoft.com/office/drawing/2014/main" id="{4705785D-0E0D-6D4A-AF72-6A436F6E1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36" b="94595" l="10000" r="90000">
                        <a14:foregroundMark x1="45889" y1="7336" x2="45889" y2="7336"/>
                        <a14:foregroundMark x1="62222" y1="94595" x2="62222" y2="945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013" y="2617297"/>
            <a:ext cx="3487293" cy="301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358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7AC50-F7E9-1C47-80B1-BA61B3113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行為背後的需要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CA2A4-CFE0-934F-B0EC-BBDC936B0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薩提爾的冰山理論(Satir Model)">
            <a:extLst>
              <a:ext uri="{FF2B5EF4-FFF2-40B4-BE49-F238E27FC236}">
                <a16:creationId xmlns:a16="http://schemas.microsoft.com/office/drawing/2014/main" id="{36613CC1-D24D-8B49-90CB-4F638E6D6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720" y="254000"/>
            <a:ext cx="47625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342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3BD30-13AF-8744-87E2-B4582A575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個案分析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5391326-5E44-4C42-A581-A65496066EFE}"/>
              </a:ext>
            </a:extLst>
          </p:cNvPr>
          <p:cNvGraphicFramePr/>
          <p:nvPr/>
        </p:nvGraphicFramePr>
        <p:xfrm>
          <a:off x="838200" y="1594021"/>
          <a:ext cx="5636741" cy="5029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Thought Bubble Word Bubble Speech Clip Art At Vector - Speech Bubble Black  Background - Png Download (#65916) - PikPng">
            <a:extLst>
              <a:ext uri="{FF2B5EF4-FFF2-40B4-BE49-F238E27FC236}">
                <a16:creationId xmlns:a16="http://schemas.microsoft.com/office/drawing/2014/main" id="{6FBD721E-6E17-1E41-9A64-AE6731E1D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125" b="94250" l="4524" r="91905">
                        <a14:foregroundMark x1="4524" y1="41000" x2="4524" y2="41000"/>
                        <a14:foregroundMark x1="47738" y1="6125" x2="47738" y2="6125"/>
                        <a14:foregroundMark x1="91905" y1="41875" x2="91905" y2="41875"/>
                        <a14:foregroundMark x1="22024" y1="94250" x2="22024" y2="94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630" y="2916452"/>
            <a:ext cx="4138626" cy="394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353632-95E2-1A49-8B8A-8F9CC4488F5E}"/>
              </a:ext>
            </a:extLst>
          </p:cNvPr>
          <p:cNvSpPr txBox="1"/>
          <p:nvPr/>
        </p:nvSpPr>
        <p:spPr>
          <a:xfrm>
            <a:off x="9183756" y="3428999"/>
            <a:ext cx="23721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MingLiU" panose="02020509000000000000" pitchFamily="49" charset="-120"/>
                <a:ea typeface="MingLiU" panose="02020509000000000000" pitchFamily="49" charset="-120"/>
              </a:rPr>
              <a:t>感受</a:t>
            </a:r>
            <a:r>
              <a:rPr lang="zh-TW" altLang="en-US" sz="2400" b="1" i="1" dirty="0">
                <a:latin typeface="MingLiU" panose="02020509000000000000" pitchFamily="49" charset="-120"/>
                <a:ea typeface="MingLiU" panose="02020509000000000000" pitchFamily="49" charset="-120"/>
              </a:rPr>
              <a:t>？</a:t>
            </a:r>
            <a:endParaRPr lang="en-HK" altLang="zh-TW" sz="2400" b="1" i="1" dirty="0"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r>
              <a:rPr lang="zh-TW" altLang="en-US" sz="2400" b="1" i="1" dirty="0">
                <a:latin typeface="MingLiU" panose="02020509000000000000" pitchFamily="49" charset="-120"/>
                <a:ea typeface="MingLiU" panose="02020509000000000000" pitchFamily="49" charset="-120"/>
              </a:rPr>
              <a:t>感受下的感受？</a:t>
            </a:r>
            <a:endParaRPr lang="en-HK" altLang="zh-TW" sz="2400" b="1" i="1" dirty="0"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r>
              <a:rPr lang="zh-TW" altLang="en-US" sz="2400" b="1" i="1" dirty="0">
                <a:latin typeface="MingLiU" panose="02020509000000000000" pitchFamily="49" charset="-120"/>
                <a:ea typeface="MingLiU" panose="02020509000000000000" pitchFamily="49" charset="-120"/>
              </a:rPr>
              <a:t>想法？</a:t>
            </a:r>
            <a:endParaRPr lang="en-HK" altLang="zh-TW" sz="2400" b="1" i="1" dirty="0"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r>
              <a:rPr lang="zh-TW" altLang="en-HK" sz="2400" b="1" i="1" dirty="0">
                <a:latin typeface="MingLiU" panose="02020509000000000000" pitchFamily="49" charset="-120"/>
                <a:ea typeface="MingLiU" panose="02020509000000000000" pitchFamily="49" charset="-120"/>
              </a:rPr>
              <a:t>期望</a:t>
            </a:r>
            <a:r>
              <a:rPr lang="zh-TW" altLang="en-US" sz="2400" b="1" i="1" dirty="0">
                <a:latin typeface="MingLiU" panose="02020509000000000000" pitchFamily="49" charset="-120"/>
                <a:ea typeface="MingLiU" panose="02020509000000000000" pitchFamily="49" charset="-120"/>
              </a:rPr>
              <a:t>？</a:t>
            </a:r>
            <a:endParaRPr lang="en-HK" altLang="zh-TW" sz="2400" b="1" i="1" dirty="0"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r>
              <a:rPr lang="zh-TW" altLang="en-HK" sz="2400" b="1" i="1" dirty="0">
                <a:latin typeface="MingLiU" panose="02020509000000000000" pitchFamily="49" charset="-120"/>
                <a:ea typeface="MingLiU" panose="02020509000000000000" pitchFamily="49" charset="-120"/>
              </a:rPr>
              <a:t>需要</a:t>
            </a:r>
            <a:r>
              <a:rPr lang="zh-TW" altLang="en-US" sz="2400" b="1" i="1" dirty="0">
                <a:latin typeface="MingLiU" panose="02020509000000000000" pitchFamily="49" charset="-120"/>
                <a:ea typeface="MingLiU" panose="02020509000000000000" pitchFamily="49" charset="-120"/>
              </a:rPr>
              <a:t>？</a:t>
            </a:r>
            <a:r>
              <a:rPr lang="en-US" altLang="zh-TW" sz="2400" b="1" i="1" dirty="0">
                <a:latin typeface="MingLiU" panose="02020509000000000000" pitchFamily="49" charset="-120"/>
                <a:ea typeface="MingLiU" panose="02020509000000000000" pitchFamily="49" charset="-120"/>
              </a:rPr>
              <a:t>?</a:t>
            </a:r>
            <a:endParaRPr lang="en-HK" altLang="zh-TW" sz="2400" b="1" i="1" dirty="0"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endParaRPr lang="en-HK" altLang="zh-TW" dirty="0"/>
          </a:p>
          <a:p>
            <a:r>
              <a:rPr lang="zh-TW" altLang="en-US" dirty="0"/>
              <a:t> </a:t>
            </a:r>
            <a:endParaRPr lang="en-HK" altLang="zh-TW" dirty="0"/>
          </a:p>
          <a:p>
            <a:endParaRPr lang="en-HK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54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14349-94B8-BC46-B22F-AE2952067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非批判行態度及同理心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FEF5C-EE8F-AC45-B9D0-2FF8A94DF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MingLiU" panose="02020509000000000000" pitchFamily="49" charset="-120"/>
                <a:ea typeface="MingLiU" panose="02020509000000000000" pitchFamily="49" charset="-120"/>
              </a:rPr>
              <a:t>不要因為</a:t>
            </a:r>
            <a:r>
              <a:rPr lang="en-US" b="1" dirty="0" err="1">
                <a:latin typeface="MingLiU" panose="02020509000000000000" pitchFamily="49" charset="-120"/>
                <a:ea typeface="MingLiU" panose="02020509000000000000" pitchFamily="49" charset="-120"/>
              </a:rPr>
              <a:t>自己</a:t>
            </a:r>
            <a:r>
              <a:rPr lang="en-US" dirty="0" err="1">
                <a:latin typeface="MingLiU" panose="02020509000000000000" pitchFamily="49" charset="-120"/>
                <a:ea typeface="MingLiU" panose="02020509000000000000" pitchFamily="49" charset="-120"/>
              </a:rPr>
              <a:t>的價值觀</a:t>
            </a:r>
            <a:r>
              <a:rPr lang="en-US" altLang="zh-TW" dirty="0">
                <a:latin typeface="MingLiU" panose="02020509000000000000" pitchFamily="49" charset="-120"/>
                <a:ea typeface="MingLiU" panose="02020509000000000000" pitchFamily="49" charset="-120"/>
              </a:rPr>
              <a:t>/</a:t>
            </a:r>
            <a:r>
              <a:rPr lang="zh-TW" altLang="en-US" dirty="0">
                <a:latin typeface="MingLiU" panose="02020509000000000000" pitchFamily="49" charset="-120"/>
                <a:ea typeface="MingLiU" panose="02020509000000000000" pitchFamily="49" charset="-120"/>
              </a:rPr>
              <a:t>道德觀而</a:t>
            </a:r>
            <a:r>
              <a:rPr lang="zh-TW" altLang="en-US" b="1" dirty="0">
                <a:latin typeface="MingLiU" panose="02020509000000000000" pitchFamily="49" charset="-120"/>
                <a:ea typeface="MingLiU" panose="02020509000000000000" pitchFamily="49" charset="-120"/>
              </a:rPr>
              <a:t>評價</a:t>
            </a:r>
            <a:r>
              <a:rPr lang="zh-TW" altLang="en-US" dirty="0">
                <a:latin typeface="MingLiU" panose="02020509000000000000" pitchFamily="49" charset="-120"/>
                <a:ea typeface="MingLiU" panose="02020509000000000000" pitchFamily="49" charset="-120"/>
              </a:rPr>
              <a:t>當事人的行為或思想</a:t>
            </a:r>
            <a:endParaRPr lang="en-HK" altLang="zh-TW" dirty="0"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0" indent="0">
              <a:buNone/>
            </a:pPr>
            <a:r>
              <a:rPr lang="en-US" dirty="0" err="1">
                <a:latin typeface="MingLiU" panose="02020509000000000000" pitchFamily="49" charset="-120"/>
                <a:ea typeface="MingLiU" panose="02020509000000000000" pitchFamily="49" charset="-120"/>
              </a:rPr>
              <a:t>應盡力去了解檔事人做事的</a:t>
            </a:r>
            <a:r>
              <a:rPr lang="en-US" b="1" dirty="0" err="1">
                <a:latin typeface="MingLiU" panose="02020509000000000000" pitchFamily="49" charset="-120"/>
                <a:ea typeface="MingLiU" panose="02020509000000000000" pitchFamily="49" charset="-120"/>
              </a:rPr>
              <a:t>背後原因</a:t>
            </a:r>
            <a:endParaRPr lang="en-US" b="1" dirty="0"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0" indent="0">
              <a:buNone/>
            </a:pPr>
            <a:endParaRPr 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0" indent="0">
              <a:buNone/>
            </a:pPr>
            <a:r>
              <a:rPr lang="en-US" dirty="0" err="1">
                <a:latin typeface="MingLiU" panose="02020509000000000000" pitchFamily="49" charset="-120"/>
                <a:ea typeface="MingLiU" panose="02020509000000000000" pitchFamily="49" charset="-120"/>
              </a:rPr>
              <a:t>站在</a:t>
            </a:r>
            <a:r>
              <a:rPr lang="en-US" b="1" dirty="0" err="1">
                <a:latin typeface="MingLiU" panose="02020509000000000000" pitchFamily="49" charset="-120"/>
                <a:ea typeface="MingLiU" panose="02020509000000000000" pitchFamily="49" charset="-120"/>
              </a:rPr>
              <a:t>對方立場</a:t>
            </a:r>
            <a:r>
              <a:rPr lang="en-US" dirty="0" err="1">
                <a:latin typeface="MingLiU" panose="02020509000000000000" pitchFamily="49" charset="-120"/>
                <a:ea typeface="MingLiU" panose="02020509000000000000" pitchFamily="49" charset="-120"/>
              </a:rPr>
              <a:t>上</a:t>
            </a:r>
            <a:r>
              <a:rPr lang="zh-TW" altLang="en-US" dirty="0">
                <a:latin typeface="MingLiU" panose="02020509000000000000" pitchFamily="49" charset="-120"/>
                <a:ea typeface="MingLiU" panose="02020509000000000000" pitchFamily="49" charset="-120"/>
              </a:rPr>
              <a:t>，去了解他的感覺及內在世界</a:t>
            </a:r>
            <a:endParaRPr lang="en-HK" altLang="zh-TW" dirty="0"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0" indent="0">
              <a:buNone/>
            </a:pPr>
            <a:r>
              <a:rPr lang="en-US" dirty="0" err="1">
                <a:latin typeface="MingLiU" panose="02020509000000000000" pitchFamily="49" charset="-120"/>
                <a:ea typeface="MingLiU" panose="02020509000000000000" pitchFamily="49" charset="-120"/>
              </a:rPr>
              <a:t>將對他的了解表達出來</a:t>
            </a:r>
            <a:r>
              <a:rPr lang="zh-TW" altLang="en-US" dirty="0">
                <a:latin typeface="MingLiU" panose="02020509000000000000" pitchFamily="49" charset="-120"/>
                <a:ea typeface="MingLiU" panose="02020509000000000000" pitchFamily="49" charset="-120"/>
              </a:rPr>
              <a:t>，讓對方</a:t>
            </a:r>
            <a:r>
              <a:rPr lang="zh-TW" altLang="en-US" b="1" dirty="0">
                <a:latin typeface="MingLiU" panose="02020509000000000000" pitchFamily="49" charset="-120"/>
                <a:ea typeface="MingLiU" panose="02020509000000000000" pitchFamily="49" charset="-120"/>
              </a:rPr>
              <a:t>知道</a:t>
            </a:r>
            <a:r>
              <a:rPr lang="zh-TW" altLang="en-US" dirty="0">
                <a:latin typeface="MingLiU" panose="02020509000000000000" pitchFamily="49" charset="-120"/>
                <a:ea typeface="MingLiU" panose="02020509000000000000" pitchFamily="49" charset="-120"/>
              </a:rPr>
              <a:t>你對他的感覺、想法、行為有所了解及領悟</a:t>
            </a:r>
            <a:endParaRPr lang="en-HK" altLang="zh-TW" dirty="0"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MingLiU" panose="02020509000000000000" pitchFamily="49" charset="-120"/>
                <a:ea typeface="MingLiU" panose="02020509000000000000" pitchFamily="49" charset="-120"/>
              </a:rPr>
              <a:t>（</a:t>
            </a:r>
            <a:r>
              <a:rPr lang="zh-TW" altLang="en-US" b="1" dirty="0">
                <a:latin typeface="MingLiU" panose="02020509000000000000" pitchFamily="49" charset="-120"/>
                <a:ea typeface="MingLiU" panose="02020509000000000000" pitchFamily="49" charset="-120"/>
              </a:rPr>
              <a:t>同行者</a:t>
            </a:r>
            <a:r>
              <a:rPr lang="zh-TW" altLang="en-US" dirty="0">
                <a:latin typeface="MingLiU" panose="02020509000000000000" pitchFamily="49" charset="-120"/>
                <a:ea typeface="MingLiU" panose="02020509000000000000" pitchFamily="49" charset="-120"/>
              </a:rPr>
              <a:t>）</a:t>
            </a:r>
            <a:endParaRPr lang="en-HK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1312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6CDAE-7243-9F43-BBE5-190DF306F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如何運用同理心出發作健康推廣</a:t>
            </a:r>
            <a:r>
              <a:rPr lang="zh-TW" altLang="en-US" dirty="0"/>
              <a:t>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5F1CB-0E9A-0446-A085-34B8F8EF3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ownload Thinking Emoji Png Transparent - Transparent Transparent  Background Thinking Emoji Png,Thinking Face Emoji Transparent - free  transparent png images - pngaaa.com">
            <a:extLst>
              <a:ext uri="{FF2B5EF4-FFF2-40B4-BE49-F238E27FC236}">
                <a16:creationId xmlns:a16="http://schemas.microsoft.com/office/drawing/2014/main" id="{D9DBA528-293E-E443-B6DC-4FA625CC7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36" b="94595" l="10000" r="90000">
                        <a14:foregroundMark x1="45889" y1="7336" x2="45889" y2="7336"/>
                        <a14:foregroundMark x1="62222" y1="94595" x2="62222" y2="945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013" y="2617297"/>
            <a:ext cx="3487293" cy="301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492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按服用後徵狀角度，重新認識流行毒品</a:t>
            </a:r>
            <a:endParaRPr lang="en-GB" b="1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942974" y="2369797"/>
            <a:ext cx="10144125" cy="815546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838969" y="1818034"/>
            <a:ext cx="1161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情緒高漲</a:t>
            </a:r>
            <a:endParaRPr lang="en-GB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54426" y="1853754"/>
            <a:ext cx="11986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情緒平和</a:t>
            </a:r>
            <a:endParaRPr lang="en-GB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7084" y="3113903"/>
            <a:ext cx="1396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混合</a:t>
            </a:r>
            <a:r>
              <a:rPr lang="en-US" altLang="zh-TW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/ 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迷幻</a:t>
            </a:r>
            <a:endParaRPr lang="en-GB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51145" y="4412524"/>
            <a:ext cx="24095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冰 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(Ice)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可卡因 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(Cocaine)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揈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/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搖頭丸 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(Ecstasy)</a:t>
            </a:r>
            <a:endParaRPr lang="en-GB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1621" y="4412524"/>
            <a:ext cx="26814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大麻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(Cannabis)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咳水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(Cough Medicine)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K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仔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(Ketamine)</a:t>
            </a:r>
            <a:endParaRPr lang="en-GB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37604" y="4371563"/>
            <a:ext cx="3335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海洛英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(</a:t>
            </a:r>
            <a:r>
              <a:rPr lang="en-GB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Heroin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白瓜子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(</a:t>
            </a:r>
            <a:r>
              <a:rPr lang="en-US" altLang="zh-TW" sz="240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Imovane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羅氏藍精靈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en-US" altLang="zh-TW" sz="240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Dormicum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endParaRPr lang="en-GB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1" name="Google Shape;118;p3" descr="D:\Cdac\CDAC logo\CDAC logo 1(white by Yanki)2.png">
            <a:extLst>
              <a:ext uri="{FF2B5EF4-FFF2-40B4-BE49-F238E27FC236}">
                <a16:creationId xmlns:a16="http://schemas.microsoft.com/office/drawing/2014/main" id="{41626A50-2BFE-1A49-8B14-F2E0F0274BAF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69425" y="6153677"/>
            <a:ext cx="270030" cy="3486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328959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{5043CA67-B4CC-CC4F-ADE6-E82DD28005A3}tf10001119</Template>
  <TotalTime>1854</TotalTime>
  <Words>880</Words>
  <Application>Microsoft Macintosh PowerPoint</Application>
  <PresentationFormat>Widescreen</PresentationFormat>
  <Paragraphs>158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Microsoft JhengHei</vt:lpstr>
      <vt:lpstr>Microsoft JhengHei</vt:lpstr>
      <vt:lpstr>MingLiU</vt:lpstr>
      <vt:lpstr>微軟正黑體 Light</vt:lpstr>
      <vt:lpstr>Arial</vt:lpstr>
      <vt:lpstr>Calibri</vt:lpstr>
      <vt:lpstr>Comic Sans MS</vt:lpstr>
      <vt:lpstr>Gill Sans MT</vt:lpstr>
      <vt:lpstr>Gallery</vt:lpstr>
      <vt:lpstr>防毒門PEERKOL育成計劃</vt:lpstr>
      <vt:lpstr>PowerPoint Presentation</vt:lpstr>
      <vt:lpstr>課堂內容</vt:lpstr>
      <vt:lpstr>如何理解吸毒行為背後的需要？</vt:lpstr>
      <vt:lpstr>行為背後的需要</vt:lpstr>
      <vt:lpstr>個案分析</vt:lpstr>
      <vt:lpstr>非批判行態度及同理心</vt:lpstr>
      <vt:lpstr>如何運用同理心出發作健康推廣？</vt:lpstr>
      <vt:lpstr>按服用後徵狀角度，重新認識流行毒品</vt:lpstr>
      <vt:lpstr>活動：傳閱模擬毒品</vt:lpstr>
      <vt:lpstr>常見吸毒原因</vt:lpstr>
      <vt:lpstr>常見吸毒者心態</vt:lpstr>
      <vt:lpstr>活動：影片播放【晚吹 又要威又要帶頭盔 01:38】</vt:lpstr>
      <vt:lpstr>5大層面中 消除風險因素 及 建立防禦因素</vt:lpstr>
      <vt:lpstr>參考例子</vt:lpstr>
      <vt:lpstr>對於構思帖子/影片的疑問…</vt:lpstr>
      <vt:lpstr>PowerPoint Presentation</vt:lpstr>
      <vt:lpstr>團體活動日介紹</vt:lpstr>
      <vt:lpstr>團體活動日介紹</vt:lpstr>
      <vt:lpstr>PowerPoint Presentation</vt:lpstr>
      <vt:lpstr>實習期介紹</vt:lpstr>
      <vt:lpstr>實習期介紹 </vt:lpstr>
      <vt:lpstr>實習平台介紹 （Discord）</vt:lpstr>
      <vt:lpstr>對於構思帖子/影片的疑問…</vt:lpstr>
      <vt:lpstr>實習期 拍攝道具預算</vt:lpstr>
      <vt:lpstr>接納</vt:lpstr>
      <vt:lpstr>不接納</vt:lpstr>
      <vt:lpstr>PowerPoint Presentation</vt:lpstr>
      <vt:lpstr>實習計劃書 大綱構思</vt:lpstr>
      <vt:lpstr>下一次實習工作坊日期…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 Ka Fung</dc:creator>
  <cp:lastModifiedBy>Chan Ka Fung</cp:lastModifiedBy>
  <cp:revision>79</cp:revision>
  <dcterms:created xsi:type="dcterms:W3CDTF">2021-08-12T03:40:20Z</dcterms:created>
  <dcterms:modified xsi:type="dcterms:W3CDTF">2021-10-29T03:45:14Z</dcterms:modified>
</cp:coreProperties>
</file>