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79" r:id="rId10"/>
    <p:sldId id="276" r:id="rId11"/>
    <p:sldId id="263" r:id="rId12"/>
    <p:sldId id="264" r:id="rId13"/>
    <p:sldId id="280" r:id="rId14"/>
    <p:sldId id="265" r:id="rId15"/>
    <p:sldId id="266" r:id="rId16"/>
    <p:sldId id="267" r:id="rId17"/>
    <p:sldId id="284" r:id="rId18"/>
    <p:sldId id="268" r:id="rId19"/>
    <p:sldId id="269" r:id="rId20"/>
    <p:sldId id="277" r:id="rId21"/>
    <p:sldId id="270" r:id="rId22"/>
    <p:sldId id="272" r:id="rId23"/>
    <p:sldId id="271" r:id="rId24"/>
    <p:sldId id="281" r:id="rId25"/>
    <p:sldId id="278" r:id="rId26"/>
    <p:sldId id="273" r:id="rId27"/>
    <p:sldId id="274" r:id="rId28"/>
    <p:sldId id="282" r:id="rId29"/>
  </p:sldIdLst>
  <p:sldSz cx="9144000" cy="5143500" type="screen16x9"/>
  <p:notesSz cx="6858000" cy="9144000"/>
  <p:embeddedFontLst>
    <p:embeddedFont>
      <p:font typeface="Economica" panose="02020500000000000000" charset="0"/>
      <p:regular r:id="rId31"/>
      <p:bold r:id="rId32"/>
      <p:italic r:id="rId33"/>
      <p:boldItalic r:id="rId34"/>
    </p:embeddedFont>
    <p:embeddedFont>
      <p:font typeface="Open Sans" panose="02020500000000000000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gj3TbOFjD2HEkDpAUNLQDV0MaF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13494F-86E8-4C57-986B-2642EEFD0C95}">
  <a:tblStyle styleId="{4113494F-86E8-4C57-986B-2642EEFD0C9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75"/>
    <p:restoredTop sz="94673"/>
  </p:normalViewPr>
  <p:slideViewPr>
    <p:cSldViewPr snapToGrid="0">
      <p:cViewPr varScale="1">
        <p:scale>
          <a:sx n="96" d="100"/>
          <a:sy n="96" d="100"/>
        </p:scale>
        <p:origin x="102" y="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customschemas.google.com/relationships/presentationmetadata" Target="metadata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4148ff87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d4148ff87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4148ff87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d4148ff87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3120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4148ff87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d4148ff87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d4148ff87f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d4148ff87f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8" name="Google Shape;26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d4148ff87f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d4148ff87f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16408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d4148ff8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d4148ff8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d4148ff8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d4148ff8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0001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4148ff87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d4148ff87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3129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4148ff87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4148ff87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15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15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24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2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098"/>
            <a:ext cx="8229600" cy="857250"/>
          </a:xfrm>
        </p:spPr>
        <p:txBody>
          <a:bodyPr>
            <a:normAutofit/>
          </a:bodyPr>
          <a:lstStyle>
            <a:lvl1pPr algn="l">
              <a:defRPr sz="2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82877"/>
            <a:ext cx="8229600" cy="3394472"/>
          </a:xfrm>
        </p:spPr>
        <p:txBody>
          <a:bodyPr/>
          <a:lstStyle>
            <a:lvl1pPr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4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2" name="Google Shape;22;p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3" name="Google Shape;23;p17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2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22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>
            <a:spLocks noGrp="1"/>
          </p:cNvSpPr>
          <p:nvPr>
            <p:ph type="ctrTitle"/>
          </p:nvPr>
        </p:nvSpPr>
        <p:spPr>
          <a:xfrm>
            <a:off x="2733000" y="759937"/>
            <a:ext cx="5532038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zh-TW" sz="2400" dirty="0"/>
              <a:t>A randomized control trial to study the effectiveness of the Mobile Functional Cognition Program for persons who have substance abuse</a:t>
            </a:r>
            <a:endParaRPr sz="2400" dirty="0"/>
          </a:p>
        </p:txBody>
      </p:sp>
      <p:sp>
        <p:nvSpPr>
          <p:cNvPr id="3" name="Google Shape;62;p1">
            <a:extLst>
              <a:ext uri="{FF2B5EF4-FFF2-40B4-BE49-F238E27FC236}">
                <a16:creationId xmlns:a16="http://schemas.microsoft.com/office/drawing/2014/main" id="{F6B58A6E-0FA1-9B4F-9822-2A50D3B225DC}"/>
              </a:ext>
            </a:extLst>
          </p:cNvPr>
          <p:cNvSpPr txBox="1">
            <a:spLocks/>
          </p:cNvSpPr>
          <p:nvPr/>
        </p:nvSpPr>
        <p:spPr>
          <a:xfrm>
            <a:off x="2059875" y="2704876"/>
            <a:ext cx="4340925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algn="r">
              <a:lnSpc>
                <a:spcPct val="200000"/>
              </a:lnSpc>
            </a:pPr>
            <a:r>
              <a:rPr lang="en-US" altLang="zh-TW" sz="2400" b="1" dirty="0"/>
              <a:t>Project Reference Number</a:t>
            </a:r>
            <a:r>
              <a:rPr lang="en-US" altLang="zh-TW" sz="2400" dirty="0"/>
              <a:t>: BDF 160032</a:t>
            </a:r>
            <a:br>
              <a:rPr lang="en-US" altLang="zh-TW" sz="2400" dirty="0"/>
            </a:br>
            <a:r>
              <a:rPr lang="en-US" altLang="zh-TW" sz="2400" b="1" dirty="0"/>
              <a:t>Organization</a:t>
            </a:r>
            <a:r>
              <a:rPr lang="en-US" altLang="zh-TW" sz="2400" dirty="0"/>
              <a:t>: United Christian Hospital</a:t>
            </a:r>
            <a:endParaRPr lang="en-US" sz="2400" dirty="0"/>
          </a:p>
        </p:txBody>
      </p:sp>
      <p:sp>
        <p:nvSpPr>
          <p:cNvPr id="4" name="Google Shape;62;p1">
            <a:extLst>
              <a:ext uri="{FF2B5EF4-FFF2-40B4-BE49-F238E27FC236}">
                <a16:creationId xmlns:a16="http://schemas.microsoft.com/office/drawing/2014/main" id="{B63BFA29-FD36-BF42-B9FA-79CF9FED0D0A}"/>
              </a:ext>
            </a:extLst>
          </p:cNvPr>
          <p:cNvSpPr txBox="1">
            <a:spLocks/>
          </p:cNvSpPr>
          <p:nvPr/>
        </p:nvSpPr>
        <p:spPr>
          <a:xfrm>
            <a:off x="982275" y="871410"/>
            <a:ext cx="17010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algn="r"/>
            <a:r>
              <a:rPr lang="en-US" altLang="zh-TW" sz="2400" b="1" dirty="0"/>
              <a:t>Project Title</a:t>
            </a:r>
            <a:r>
              <a:rPr lang="en-US" altLang="zh-TW" sz="2400" dirty="0"/>
              <a:t>: 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3C701E-467E-5D48-B7BA-85F407832D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FFAD-D3D2-6841-9F7B-88F16A81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007925"/>
            <a:ext cx="8520600" cy="831300"/>
          </a:xfrm>
        </p:spPr>
        <p:txBody>
          <a:bodyPr/>
          <a:lstStyle/>
          <a:p>
            <a:r>
              <a:rPr lang="en-US" dirty="0"/>
              <a:t>2. METHOD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19146EE-2807-1D46-9AF5-842E77F8CCA5}"/>
              </a:ext>
            </a:extLst>
          </p:cNvPr>
          <p:cNvCxnSpPr>
            <a:cxnSpLocks/>
          </p:cNvCxnSpPr>
          <p:nvPr/>
        </p:nvCxnSpPr>
        <p:spPr>
          <a:xfrm>
            <a:off x="431250" y="2824937"/>
            <a:ext cx="6141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6B4C5A-B192-E04D-9F3F-0355D82A9E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1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4148ff87f_0_1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dirty="0"/>
              <a:t>Study design</a:t>
            </a:r>
            <a:endParaRPr sz="3200" dirty="0"/>
          </a:p>
        </p:txBody>
      </p:sp>
      <p:sp>
        <p:nvSpPr>
          <p:cNvPr id="105" name="Google Shape;105;gd4148ff87f_0_11"/>
          <p:cNvSpPr txBox="1">
            <a:spLocks noGrp="1"/>
          </p:cNvSpPr>
          <p:nvPr>
            <p:ph type="body" idx="1"/>
          </p:nvPr>
        </p:nvSpPr>
        <p:spPr>
          <a:xfrm>
            <a:off x="311700" y="1355750"/>
            <a:ext cx="8520600" cy="12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altLang="zh-TW" dirty="0"/>
              <a:t>A m</a:t>
            </a:r>
            <a:r>
              <a:rPr lang="zh-TW" dirty="0"/>
              <a:t>ulti-center randomized controlled trial 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Conducted between </a:t>
            </a:r>
            <a:r>
              <a:rPr lang="en-US" altLang="zh-TW" dirty="0"/>
              <a:t>September 1, </a:t>
            </a:r>
            <a:r>
              <a:rPr lang="zh-TW" dirty="0"/>
              <a:t>2017 and </a:t>
            </a:r>
            <a:r>
              <a:rPr lang="en-US" altLang="zh-TW" dirty="0"/>
              <a:t>January </a:t>
            </a:r>
            <a:r>
              <a:rPr lang="zh-TW" dirty="0"/>
              <a:t>31</a:t>
            </a:r>
            <a:r>
              <a:rPr lang="en-US" altLang="zh-TW" dirty="0"/>
              <a:t>, </a:t>
            </a:r>
            <a:r>
              <a:rPr lang="zh-TW" dirty="0"/>
              <a:t>2021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086E1D-2DAD-814B-9BEC-D390581D8D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4148ff87f_0_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/>
              <a:t>Participants</a:t>
            </a:r>
            <a:endParaRPr sz="3200" dirty="0"/>
          </a:p>
        </p:txBody>
      </p:sp>
      <p:sp>
        <p:nvSpPr>
          <p:cNvPr id="111" name="Google Shape;111;gd4148ff87f_0_16"/>
          <p:cNvSpPr txBox="1">
            <a:spLocks noGrp="1"/>
          </p:cNvSpPr>
          <p:nvPr>
            <p:ph type="body" idx="1"/>
          </p:nvPr>
        </p:nvSpPr>
        <p:spPr>
          <a:xfrm>
            <a:off x="311700" y="1321796"/>
            <a:ext cx="8520600" cy="3166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en-US" altLang="zh-TW" sz="1600" dirty="0"/>
              <a:t>Sample size estimation:</a:t>
            </a:r>
          </a:p>
          <a:p>
            <a:pPr marL="741362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Tx/>
              <a:buChar char="-"/>
            </a:pPr>
            <a:r>
              <a:rPr lang="en-US" altLang="zh-TW" sz="1600" dirty="0"/>
              <a:t>Based on our pilot in 2015–17, assume the effect size is 0.4</a:t>
            </a:r>
          </a:p>
          <a:p>
            <a:pPr marL="741362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Tx/>
              <a:buChar char="-"/>
            </a:pPr>
            <a:r>
              <a:rPr lang="en-US" altLang="zh-TW" sz="1600" dirty="0"/>
              <a:t>Sample size </a:t>
            </a:r>
            <a:r>
              <a:rPr lang="en-US" altLang="zh-TW" sz="1600" dirty="0">
                <a:solidFill>
                  <a:srgbClr val="FF0000"/>
                </a:solidFill>
              </a:rPr>
              <a:t>estimation:</a:t>
            </a:r>
            <a:r>
              <a:rPr lang="en-US" altLang="zh-TW" sz="1600" dirty="0"/>
              <a:t> </a:t>
            </a:r>
            <a:r>
              <a:rPr lang="en-US" altLang="zh-TW" sz="1600" dirty="0">
                <a:solidFill>
                  <a:srgbClr val="FF0000"/>
                </a:solidFill>
              </a:rPr>
              <a:t>50 in each arm</a:t>
            </a:r>
          </a:p>
          <a:p>
            <a:pPr marL="741362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Tx/>
              <a:buChar char="-"/>
            </a:pPr>
            <a:r>
              <a:rPr lang="en-US" altLang="zh-TW" sz="1600" dirty="0"/>
              <a:t>Consider attrition: recruit 60 in each arm</a:t>
            </a:r>
          </a:p>
          <a:p>
            <a:pPr marL="741362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Tx/>
              <a:buChar char="-"/>
            </a:pPr>
            <a:endParaRPr lang="en-US" altLang="zh-TW" sz="1600" dirty="0"/>
          </a:p>
          <a:p>
            <a:pPr marL="469900" lvl="0" algn="l" rtl="0"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arenR" startAt="2"/>
            </a:pPr>
            <a:r>
              <a:rPr lang="en-US" altLang="zh-TW" sz="1600" dirty="0"/>
              <a:t>A total of </a:t>
            </a:r>
            <a:r>
              <a:rPr lang="en-US" altLang="zh-TW" sz="1600" dirty="0">
                <a:solidFill>
                  <a:srgbClr val="FF0000"/>
                </a:solidFill>
              </a:rPr>
              <a:t>134 participants r</a:t>
            </a:r>
            <a:r>
              <a:rPr lang="zh-TW" sz="1600" dirty="0">
                <a:solidFill>
                  <a:srgbClr val="FF0000"/>
                </a:solidFill>
              </a:rPr>
              <a:t>ecruited</a:t>
            </a:r>
            <a:r>
              <a:rPr lang="en-US" altLang="zh-TW" sz="1600" dirty="0"/>
              <a:t>:</a:t>
            </a:r>
            <a:r>
              <a:rPr lang="zh-TW" sz="1600" dirty="0"/>
              <a:t> </a:t>
            </a:r>
            <a:endParaRPr lang="en-US" altLang="zh-TW" sz="1600" dirty="0"/>
          </a:p>
          <a:p>
            <a:pPr marL="669925" lvl="0" indent="-257175">
              <a:buSzPts val="1600"/>
              <a:buChar char="-"/>
            </a:pPr>
            <a:r>
              <a:rPr lang="en-HK" altLang="zh-TW" sz="1600" dirty="0"/>
              <a:t>Counselling </a:t>
            </a:r>
            <a:r>
              <a:rPr lang="en-HK" altLang="zh-TW" sz="1600" dirty="0" err="1"/>
              <a:t>Centers</a:t>
            </a:r>
            <a:r>
              <a:rPr lang="en-HK" altLang="zh-TW" sz="1600" dirty="0"/>
              <a:t> for </a:t>
            </a:r>
            <a:r>
              <a:rPr lang="en-HK" altLang="zh-TW" sz="1600" dirty="0" err="1"/>
              <a:t>Psytropic</a:t>
            </a:r>
            <a:r>
              <a:rPr lang="en-HK" altLang="zh-TW" sz="1600" dirty="0"/>
              <a:t> Substance Abusers (CCPSAs)</a:t>
            </a:r>
            <a:endParaRPr lang="en-HK" sz="1600" dirty="0"/>
          </a:p>
          <a:p>
            <a:pPr marL="669925" lvl="0" indent="-257175">
              <a:buSzPts val="1600"/>
              <a:buChar char="-"/>
            </a:pPr>
            <a:r>
              <a:rPr lang="en-HK" altLang="zh-TW" sz="1600" dirty="0"/>
              <a:t>Drug Treatment and Rehabilitation </a:t>
            </a:r>
            <a:r>
              <a:rPr lang="en-HK" altLang="zh-TW" sz="1600" dirty="0" err="1"/>
              <a:t>Centers</a:t>
            </a:r>
            <a:r>
              <a:rPr lang="en-HK" altLang="zh-TW" sz="1600" dirty="0"/>
              <a:t> (DTRCs)</a:t>
            </a:r>
            <a:endParaRPr lang="en-HK" sz="1600" dirty="0"/>
          </a:p>
          <a:p>
            <a:pPr marL="669925" lvl="0" indent="-257175">
              <a:buSzPts val="1600"/>
              <a:buChar char="-"/>
            </a:pPr>
            <a:r>
              <a:rPr lang="en-HK" altLang="zh-TW" sz="1600" dirty="0"/>
              <a:t>Methadone Clinic and </a:t>
            </a:r>
          </a:p>
          <a:p>
            <a:pPr marL="669925" lvl="0" indent="-257175">
              <a:buSzPts val="1600"/>
              <a:buChar char="-"/>
            </a:pPr>
            <a:r>
              <a:rPr lang="en-HK" altLang="zh-TW" sz="1600" dirty="0"/>
              <a:t>Substance Abuse Clinic at UCH</a:t>
            </a:r>
            <a:endParaRPr lang="en-US" altLang="zh-TW" sz="1600" dirty="0"/>
          </a:p>
          <a:p>
            <a:pPr marL="712788" lvl="0" indent="-300038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1600" dirty="0"/>
          </a:p>
          <a:p>
            <a:pPr marL="669925" lvl="0" indent="-257175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endParaRPr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08ABF8-71B9-4946-B614-2B0088D282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4148ff87f_0_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/>
              <a:t>Participants</a:t>
            </a:r>
            <a:endParaRPr sz="3200" dirty="0"/>
          </a:p>
        </p:txBody>
      </p:sp>
      <p:sp>
        <p:nvSpPr>
          <p:cNvPr id="111" name="Google Shape;111;gd4148ff87f_0_16"/>
          <p:cNvSpPr txBox="1">
            <a:spLocks noGrp="1"/>
          </p:cNvSpPr>
          <p:nvPr>
            <p:ph type="body" idx="1"/>
          </p:nvPr>
        </p:nvSpPr>
        <p:spPr>
          <a:xfrm>
            <a:off x="311700" y="1062250"/>
            <a:ext cx="8520600" cy="4081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/>
          </a:p>
          <a:p>
            <a:pPr marL="469900" lvl="0" algn="l" rtl="0"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arenR" startAt="3"/>
            </a:pPr>
            <a:r>
              <a:rPr lang="en-US" altLang="zh-TW" sz="1600" dirty="0"/>
              <a:t>Inclusion: </a:t>
            </a:r>
            <a:r>
              <a:rPr lang="zh-TW" sz="1600" dirty="0"/>
              <a:t>History of substance abuse in the past 12 months </a:t>
            </a:r>
            <a:endParaRPr sz="16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/>
              <a:t>⇒ willing to receive assessment and training in functional cognition</a:t>
            </a:r>
            <a:endParaRPr sz="16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/>
          </a:p>
          <a:p>
            <a:pPr marL="469900" lvl="0" algn="l" rtl="0"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arenR" startAt="4"/>
            </a:pPr>
            <a:r>
              <a:rPr lang="zh-TW" sz="1600" dirty="0"/>
              <a:t>Exclusion: not mentally and medically stable</a:t>
            </a:r>
            <a:endParaRPr lang="en-US" altLang="zh-TW" sz="1600" dirty="0"/>
          </a:p>
          <a:p>
            <a:pPr marL="469900" lvl="0" algn="l" rtl="0"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arenR" startAt="4"/>
            </a:pP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arenR" startAt="4"/>
            </a:pPr>
            <a:r>
              <a:rPr lang="en-US" altLang="zh-TW" sz="1600" dirty="0">
                <a:solidFill>
                  <a:srgbClr val="FF0000"/>
                </a:solidFill>
              </a:rPr>
              <a:t>Final sample after attrition</a:t>
            </a:r>
            <a:r>
              <a:rPr lang="en-US" altLang="zh-TW" sz="1600" dirty="0"/>
              <a:t>:</a:t>
            </a:r>
            <a:endParaRPr sz="16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600" dirty="0"/>
              <a:t>→ 53</a:t>
            </a:r>
            <a:r>
              <a:rPr lang="en-US" altLang="zh-TW" sz="1600" dirty="0"/>
              <a:t> in</a:t>
            </a:r>
            <a:r>
              <a:rPr lang="zh-TW" sz="1600" dirty="0"/>
              <a:t> experimental group</a:t>
            </a:r>
            <a:endParaRPr sz="16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600" dirty="0"/>
              <a:t>→ 57 </a:t>
            </a:r>
            <a:r>
              <a:rPr lang="en-US" altLang="zh-TW" sz="1600" dirty="0"/>
              <a:t>in </a:t>
            </a:r>
            <a:r>
              <a:rPr lang="zh-TW" sz="1600" dirty="0"/>
              <a:t>control group</a:t>
            </a:r>
            <a:endParaRPr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08ABF8-71B9-4946-B614-2B0088D282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7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zh-TW" sz="3200" dirty="0"/>
              <a:t>Procedure</a:t>
            </a:r>
            <a:r>
              <a:rPr lang="en-US" altLang="zh-TW" sz="3200" dirty="0"/>
              <a:t>s</a:t>
            </a:r>
            <a:endParaRPr sz="3200" dirty="0"/>
          </a:p>
        </p:txBody>
      </p:sp>
      <p:grpSp>
        <p:nvGrpSpPr>
          <p:cNvPr id="117" name="Google Shape;117;p10"/>
          <p:cNvGrpSpPr/>
          <p:nvPr/>
        </p:nvGrpSpPr>
        <p:grpSpPr>
          <a:xfrm>
            <a:off x="453758" y="2614217"/>
            <a:ext cx="7847438" cy="874739"/>
            <a:chOff x="662940" y="3784775"/>
            <a:chExt cx="7847438" cy="772465"/>
          </a:xfrm>
        </p:grpSpPr>
        <p:sp>
          <p:nvSpPr>
            <p:cNvPr id="118" name="Google Shape;118;p10"/>
            <p:cNvSpPr txBox="1"/>
            <p:nvPr/>
          </p:nvSpPr>
          <p:spPr>
            <a:xfrm>
              <a:off x="662940" y="3784775"/>
              <a:ext cx="1905000" cy="2718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400" b="0" i="0" u="none" strike="noStrike" cap="none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Experimental group: MFCP</a:t>
              </a:r>
              <a:endParaRPr/>
            </a:p>
          </p:txBody>
        </p:sp>
        <p:sp>
          <p:nvSpPr>
            <p:cNvPr id="119" name="Google Shape;119;p10"/>
            <p:cNvSpPr txBox="1"/>
            <p:nvPr/>
          </p:nvSpPr>
          <p:spPr>
            <a:xfrm>
              <a:off x="662940" y="4285440"/>
              <a:ext cx="1905000" cy="2718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400" b="0" i="0" u="none" strike="noStrike" cap="none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Control group: Social activities</a:t>
              </a:r>
              <a:endParaRPr/>
            </a:p>
          </p:txBody>
        </p:sp>
        <p:sp>
          <p:nvSpPr>
            <p:cNvPr id="120" name="Google Shape;120;p10"/>
            <p:cNvSpPr txBox="1"/>
            <p:nvPr/>
          </p:nvSpPr>
          <p:spPr>
            <a:xfrm>
              <a:off x="3097828" y="3819691"/>
              <a:ext cx="1142400" cy="652264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400" b="0" i="0" u="none" strike="noStrike" cap="none" dirty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NCSE</a:t>
              </a:r>
              <a:r>
                <a:rPr lang="en-US" altLang="zh-TW" sz="1400" b="0" i="0" u="none" strike="noStrike" cap="none" dirty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 (cognitive)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400" b="0" i="0" u="none" strike="noStrike" cap="none" dirty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COP</a:t>
              </a:r>
              <a:r>
                <a:rPr lang="en-US" altLang="zh-TW" sz="1400" b="0" i="0" u="none" strike="noStrike" cap="none" dirty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M (function)</a:t>
              </a:r>
              <a:endParaRPr dirty="0"/>
            </a:p>
          </p:txBody>
        </p:sp>
        <p:sp>
          <p:nvSpPr>
            <p:cNvPr id="121" name="Google Shape;121;p10"/>
            <p:cNvSpPr txBox="1"/>
            <p:nvPr/>
          </p:nvSpPr>
          <p:spPr>
            <a:xfrm>
              <a:off x="4770122" y="3784775"/>
              <a:ext cx="1911900" cy="2718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400" b="0" i="0" u="none" strike="noStrike" cap="none" dirty="0" smtClean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MFCP</a:t>
              </a:r>
              <a:endParaRPr dirty="0"/>
            </a:p>
          </p:txBody>
        </p:sp>
        <p:sp>
          <p:nvSpPr>
            <p:cNvPr id="122" name="Google Shape;122;p10"/>
            <p:cNvSpPr txBox="1"/>
            <p:nvPr/>
          </p:nvSpPr>
          <p:spPr>
            <a:xfrm>
              <a:off x="4777024" y="4285440"/>
              <a:ext cx="1905000" cy="2718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400" b="0" i="0" u="none" strike="noStrike" cap="none" dirty="0" smtClean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Social </a:t>
              </a:r>
              <a:r>
                <a:rPr lang="en-US" altLang="zh-TW" sz="1400" b="0" i="0" u="none" strike="noStrike" cap="none" dirty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A</a:t>
              </a:r>
              <a:r>
                <a:rPr lang="zh-TW" sz="1400" b="0" i="0" u="none" strike="noStrike" cap="none" dirty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ctivities</a:t>
              </a:r>
              <a:endParaRPr dirty="0"/>
            </a:p>
          </p:txBody>
        </p:sp>
        <p:sp>
          <p:nvSpPr>
            <p:cNvPr id="123" name="Google Shape;123;p10"/>
            <p:cNvSpPr txBox="1"/>
            <p:nvPr/>
          </p:nvSpPr>
          <p:spPr>
            <a:xfrm>
              <a:off x="7215278" y="3819691"/>
              <a:ext cx="1295100" cy="652264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400" b="0" i="0" u="none" strike="noStrike" cap="none" dirty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NCSE</a:t>
              </a:r>
              <a:endParaRPr lang="en-US" altLang="zh-TW" sz="1400" b="0" i="0" u="none" strike="noStrike" cap="none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400" b="0" i="0" u="none" strike="noStrike" cap="none" dirty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COP</a:t>
              </a:r>
              <a:r>
                <a:rPr lang="en-US" altLang="zh-TW" sz="1400" b="0" i="0" u="none" strike="noStrike" cap="none" dirty="0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M</a:t>
              </a:r>
              <a:endParaRPr dirty="0"/>
            </a:p>
          </p:txBody>
        </p:sp>
        <p:cxnSp>
          <p:nvCxnSpPr>
            <p:cNvPr id="124" name="Google Shape;124;p10"/>
            <p:cNvCxnSpPr>
              <a:stCxn id="118" idx="3"/>
            </p:cNvCxnSpPr>
            <p:nvPr/>
          </p:nvCxnSpPr>
          <p:spPr>
            <a:xfrm>
              <a:off x="2567940" y="3920675"/>
              <a:ext cx="526500" cy="0"/>
            </a:xfrm>
            <a:prstGeom prst="straightConnector1">
              <a:avLst/>
            </a:prstGeom>
            <a:noFill/>
            <a:ln w="9525" cap="flat" cmpd="sng">
              <a:solidFill>
                <a:srgbClr val="5A3D34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25" name="Google Shape;125;p10"/>
            <p:cNvCxnSpPr>
              <a:stCxn id="119" idx="3"/>
            </p:cNvCxnSpPr>
            <p:nvPr/>
          </p:nvCxnSpPr>
          <p:spPr>
            <a:xfrm>
              <a:off x="2567940" y="4421340"/>
              <a:ext cx="533400" cy="0"/>
            </a:xfrm>
            <a:prstGeom prst="straightConnector1">
              <a:avLst/>
            </a:prstGeom>
            <a:noFill/>
            <a:ln w="9525" cap="flat" cmpd="sng">
              <a:solidFill>
                <a:srgbClr val="5A3D34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26" name="Google Shape;126;p10"/>
            <p:cNvCxnSpPr/>
            <p:nvPr/>
          </p:nvCxnSpPr>
          <p:spPr>
            <a:xfrm rot="10800000" flipH="1">
              <a:off x="4250524" y="3946879"/>
              <a:ext cx="526500" cy="1"/>
            </a:xfrm>
            <a:prstGeom prst="straightConnector1">
              <a:avLst/>
            </a:prstGeom>
            <a:noFill/>
            <a:ln w="9525" cap="flat" cmpd="sng">
              <a:solidFill>
                <a:srgbClr val="5A3D34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27" name="Google Shape;127;p10"/>
            <p:cNvCxnSpPr/>
            <p:nvPr/>
          </p:nvCxnSpPr>
          <p:spPr>
            <a:xfrm rot="10800000" flipH="1">
              <a:off x="4250524" y="4430492"/>
              <a:ext cx="526500" cy="1"/>
            </a:xfrm>
            <a:prstGeom prst="straightConnector1">
              <a:avLst/>
            </a:prstGeom>
            <a:noFill/>
            <a:ln w="9525" cap="flat" cmpd="sng">
              <a:solidFill>
                <a:srgbClr val="5A3D34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28" name="Google Shape;128;p10"/>
            <p:cNvCxnSpPr>
              <a:stCxn id="121" idx="3"/>
            </p:cNvCxnSpPr>
            <p:nvPr/>
          </p:nvCxnSpPr>
          <p:spPr>
            <a:xfrm>
              <a:off x="6682022" y="3920675"/>
              <a:ext cx="533400" cy="0"/>
            </a:xfrm>
            <a:prstGeom prst="straightConnector1">
              <a:avLst/>
            </a:prstGeom>
            <a:noFill/>
            <a:ln w="9525" cap="flat" cmpd="sng">
              <a:solidFill>
                <a:srgbClr val="5A3D34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29" name="Google Shape;129;p10"/>
            <p:cNvCxnSpPr>
              <a:stCxn id="122" idx="3"/>
            </p:cNvCxnSpPr>
            <p:nvPr/>
          </p:nvCxnSpPr>
          <p:spPr>
            <a:xfrm rot="10800000" flipH="1">
              <a:off x="6682024" y="4412640"/>
              <a:ext cx="540300" cy="8700"/>
            </a:xfrm>
            <a:prstGeom prst="straightConnector1">
              <a:avLst/>
            </a:prstGeom>
            <a:noFill/>
            <a:ln w="9525" cap="flat" cmpd="sng">
              <a:solidFill>
                <a:srgbClr val="5A3D34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797EBF-F570-9E47-A1E4-8DEFB929B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14</a:t>
            </a:fld>
            <a:endParaRPr lang="zh-TW" alt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5692E6-20DD-EB4A-9D7E-959F784AF231}"/>
              </a:ext>
            </a:extLst>
          </p:cNvPr>
          <p:cNvCxnSpPr/>
          <p:nvPr/>
        </p:nvCxnSpPr>
        <p:spPr>
          <a:xfrm>
            <a:off x="506101" y="2182037"/>
            <a:ext cx="8107200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76952A5-7303-8046-AF2F-60EE6C6D5F12}"/>
              </a:ext>
            </a:extLst>
          </p:cNvPr>
          <p:cNvSpPr txBox="1"/>
          <p:nvPr/>
        </p:nvSpPr>
        <p:spPr>
          <a:xfrm>
            <a:off x="506101" y="1477340"/>
            <a:ext cx="16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Recruitment &amp; Randomization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4DAF5F-D236-0947-B0A1-CC6701F141F4}"/>
              </a:ext>
            </a:extLst>
          </p:cNvPr>
          <p:cNvSpPr txBox="1"/>
          <p:nvPr/>
        </p:nvSpPr>
        <p:spPr>
          <a:xfrm>
            <a:off x="2681796" y="1427336"/>
            <a:ext cx="1556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Baseline Assessment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ECDB41-6306-8D49-B20F-49CDF74506EC}"/>
              </a:ext>
            </a:extLst>
          </p:cNvPr>
          <p:cNvSpPr txBox="1"/>
          <p:nvPr/>
        </p:nvSpPr>
        <p:spPr>
          <a:xfrm>
            <a:off x="6830858" y="1433798"/>
            <a:ext cx="16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After Treatment Assessment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4BFA72-811A-0F4A-BEF4-CE8EB3C3D405}"/>
              </a:ext>
            </a:extLst>
          </p:cNvPr>
          <p:cNvSpPr txBox="1"/>
          <p:nvPr/>
        </p:nvSpPr>
        <p:spPr>
          <a:xfrm>
            <a:off x="4643877" y="1526130"/>
            <a:ext cx="164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Intervention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d4148ff87f_0_44"/>
          <p:cNvSpPr txBox="1">
            <a:spLocks noGrp="1"/>
          </p:cNvSpPr>
          <p:nvPr>
            <p:ph type="title"/>
          </p:nvPr>
        </p:nvSpPr>
        <p:spPr>
          <a:xfrm>
            <a:off x="311700" y="86683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Assessments</a:t>
            </a:r>
            <a:endParaRPr sz="3200" dirty="0"/>
          </a:p>
        </p:txBody>
      </p:sp>
      <p:sp>
        <p:nvSpPr>
          <p:cNvPr id="135" name="Google Shape;135;gd4148ff87f_0_44"/>
          <p:cNvSpPr txBox="1">
            <a:spLocks noGrp="1"/>
          </p:cNvSpPr>
          <p:nvPr>
            <p:ph type="body" idx="1"/>
          </p:nvPr>
        </p:nvSpPr>
        <p:spPr>
          <a:xfrm>
            <a:off x="311700" y="847800"/>
            <a:ext cx="8520600" cy="40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altLang="zh-TW" sz="1600" dirty="0" err="1" smtClean="0"/>
              <a:t>Neurobehavioural</a:t>
            </a:r>
            <a:r>
              <a:rPr lang="en-US" altLang="zh-TW" sz="1600" dirty="0" smtClean="0"/>
              <a:t> Cognitive Status Examination (</a:t>
            </a:r>
            <a:r>
              <a:rPr lang="zh-TW" sz="1600" dirty="0" smtClean="0"/>
              <a:t>NCSE</a:t>
            </a:r>
            <a:r>
              <a:rPr lang="en-US" altLang="zh-TW" sz="1600" dirty="0" smtClean="0"/>
              <a:t>)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>
                <a:solidFill>
                  <a:srgbClr val="FF0000"/>
                </a:solidFill>
              </a:rPr>
              <a:t>Cognitive</a:t>
            </a:r>
            <a:r>
              <a:rPr lang="zh-TW" sz="1600" dirty="0"/>
              <a:t> </a:t>
            </a:r>
            <a:r>
              <a:rPr lang="en-US" altLang="zh-TW" sz="1600" dirty="0"/>
              <a:t>assessment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/>
              <a:t>Assesses 5 major </a:t>
            </a:r>
            <a:r>
              <a:rPr lang="en-US" altLang="zh-TW" sz="1600" dirty="0"/>
              <a:t>cognitive abilities</a:t>
            </a:r>
            <a:r>
              <a:rPr lang="zh-TW" sz="1600" dirty="0"/>
              <a:t>: language, spatial skills, memory, calculations,</a:t>
            </a:r>
            <a:r>
              <a:rPr lang="en-US" altLang="zh-TW" sz="1600" dirty="0"/>
              <a:t> and</a:t>
            </a:r>
            <a:r>
              <a:rPr lang="zh-TW" sz="1600" dirty="0"/>
              <a:t> reasoning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/>
              <a:t>Detect cognitive impairment and measure treatment outcomes on substance abusers</a:t>
            </a:r>
            <a:endParaRPr sz="1600" dirty="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altLang="zh-TW" sz="1600" dirty="0" smtClean="0"/>
              <a:t>Canadian Occupational Performance Measure (</a:t>
            </a:r>
            <a:r>
              <a:rPr lang="zh-TW" sz="1600" dirty="0" smtClean="0"/>
              <a:t>COPM</a:t>
            </a:r>
            <a:r>
              <a:rPr lang="en-US" altLang="zh-TW" sz="1600" dirty="0" smtClean="0"/>
              <a:t>)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/>
              <a:t>Assess participants’ self-perceived </a:t>
            </a:r>
            <a:r>
              <a:rPr lang="zh-TW" sz="1600" dirty="0">
                <a:solidFill>
                  <a:srgbClr val="FF0000"/>
                </a:solidFill>
              </a:rPr>
              <a:t>everyday functioning</a:t>
            </a:r>
            <a:endParaRPr sz="1600" dirty="0">
              <a:solidFill>
                <a:srgbClr val="FF0000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/>
              <a:t>Semi-structured interviewing tool measuring all life areas: self-care, leisure, productivity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/>
              <a:t>Individuals’ perceptions of the importance and </a:t>
            </a:r>
            <a:r>
              <a:rPr lang="zh-TW" sz="1600" dirty="0" smtClean="0"/>
              <a:t>p</a:t>
            </a:r>
            <a:r>
              <a:rPr lang="en-US" altLang="zh-TW" sz="1600" dirty="0" smtClean="0"/>
              <a:t>e</a:t>
            </a:r>
            <a:r>
              <a:rPr lang="zh-TW" sz="1600" dirty="0" smtClean="0"/>
              <a:t>rformance</a:t>
            </a:r>
            <a:r>
              <a:rPr lang="zh-TW" sz="1600" dirty="0"/>
              <a:t>→ rated on 10-point Likert scale</a:t>
            </a:r>
            <a:endParaRPr sz="16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/>
              <a:t>Proven to be valid, reliable, practical, and responsive outcome measure</a:t>
            </a:r>
            <a:endParaRPr sz="1600" dirty="0"/>
          </a:p>
          <a:p>
            <a:pPr marL="596900" lvl="1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1397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505412-C59F-354C-87F0-E7EB9FA27C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MFCP</a:t>
            </a:r>
            <a:endParaRPr sz="3200" dirty="0"/>
          </a:p>
        </p:txBody>
      </p:sp>
      <p:sp>
        <p:nvSpPr>
          <p:cNvPr id="141" name="Google Shape;141;p8"/>
          <p:cNvSpPr txBox="1">
            <a:spLocks noGrp="1"/>
          </p:cNvSpPr>
          <p:nvPr>
            <p:ph type="body" idx="1"/>
          </p:nvPr>
        </p:nvSpPr>
        <p:spPr>
          <a:xfrm>
            <a:off x="517150" y="1509500"/>
            <a:ext cx="8586900" cy="29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1600" dirty="0"/>
              <a:t>8 sessions of MFCP:</a:t>
            </a:r>
            <a:endParaRPr sz="1600" dirty="0"/>
          </a:p>
          <a:p>
            <a:pPr marL="285750" lvl="0" indent="-2730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zh-TW" sz="1600" dirty="0"/>
              <a:t>90 mins each session </a:t>
            </a:r>
            <a:endParaRPr sz="1600" dirty="0"/>
          </a:p>
          <a:p>
            <a:pPr marL="285750" lvl="0" indent="-2730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zh-TW" sz="1600" dirty="0"/>
              <a:t>Included:</a:t>
            </a:r>
            <a:endParaRPr sz="1600" dirty="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zh-TW" sz="1600" dirty="0"/>
              <a:t>Psychoeducation</a:t>
            </a:r>
            <a:endParaRPr sz="1600" dirty="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zh-TW" sz="1600" dirty="0"/>
              <a:t>Teaching strategies for coping with cognitive deficits </a:t>
            </a:r>
            <a:endParaRPr sz="1600" dirty="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zh-TW" sz="1600" dirty="0"/>
              <a:t>CogniPlus training</a:t>
            </a:r>
            <a:endParaRPr sz="1600" dirty="0"/>
          </a:p>
          <a:p>
            <a:pPr marL="45720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8"/>
          <p:cNvGrpSpPr/>
          <p:nvPr/>
        </p:nvGrpSpPr>
        <p:grpSpPr>
          <a:xfrm>
            <a:off x="6413973" y="1509495"/>
            <a:ext cx="2102508" cy="1882977"/>
            <a:chOff x="1164431" y="1261791"/>
            <a:chExt cx="2650332" cy="2196916"/>
          </a:xfrm>
        </p:grpSpPr>
        <p:grpSp>
          <p:nvGrpSpPr>
            <p:cNvPr id="143" name="Google Shape;143;p8"/>
            <p:cNvGrpSpPr/>
            <p:nvPr/>
          </p:nvGrpSpPr>
          <p:grpSpPr>
            <a:xfrm>
              <a:off x="1164431" y="1261791"/>
              <a:ext cx="2650332" cy="2145873"/>
              <a:chOff x="1164431" y="1261791"/>
              <a:chExt cx="2650332" cy="2145873"/>
            </a:xfrm>
          </p:grpSpPr>
          <p:grpSp>
            <p:nvGrpSpPr>
              <p:cNvPr id="144" name="Google Shape;144;p8"/>
              <p:cNvGrpSpPr/>
              <p:nvPr/>
            </p:nvGrpSpPr>
            <p:grpSpPr>
              <a:xfrm>
                <a:off x="1164431" y="1261791"/>
                <a:ext cx="2650332" cy="2145873"/>
                <a:chOff x="1000125" y="1326085"/>
                <a:chExt cx="2650332" cy="2145873"/>
              </a:xfrm>
            </p:grpSpPr>
            <p:sp>
              <p:nvSpPr>
                <p:cNvPr id="145" name="Google Shape;145;p8"/>
                <p:cNvSpPr/>
                <p:nvPr/>
              </p:nvSpPr>
              <p:spPr>
                <a:xfrm>
                  <a:off x="1000125" y="1340107"/>
                  <a:ext cx="2650332" cy="2131851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" name="Google Shape;146;p8"/>
                <p:cNvSpPr txBox="1"/>
                <p:nvPr/>
              </p:nvSpPr>
              <p:spPr>
                <a:xfrm>
                  <a:off x="1115178" y="1326085"/>
                  <a:ext cx="2400300" cy="377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zh-TW" sz="1500" b="0" i="0" u="none" strike="noStrike" cap="none">
                      <a:solidFill>
                        <a:srgbClr val="000000"/>
                      </a:solidFill>
                      <a:latin typeface="Economica"/>
                      <a:ea typeface="Economica"/>
                      <a:cs typeface="Economica"/>
                      <a:sym typeface="Economica"/>
                    </a:rPr>
                    <a:t>Experimental group: MFCP</a:t>
                  </a:r>
                  <a:endParaRPr/>
                </a:p>
              </p:txBody>
            </p:sp>
          </p:grpSp>
          <p:pic>
            <p:nvPicPr>
              <p:cNvPr id="147" name="Google Shape;147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0639" y="164337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8" name="Google Shape;148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36861" y="16427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" name="Google Shape;149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72448" y="16427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" name="Google Shape;150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008035" y="16427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1" name="Google Shape;151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239015" y="164371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2" name="Google Shape;152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471968" y="164620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" name="Google Shape;153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708190" y="16455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" name="Google Shape;154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943777" y="16455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5" name="Google Shape;155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179364" y="16455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6" name="Google Shape;156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410344" y="164654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7" name="Google Shape;157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0639" y="188213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8" name="Google Shape;158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36861" y="188149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9" name="Google Shape;159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72448" y="188149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0" name="Google Shape;160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008035" y="188149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1" name="Google Shape;161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239015" y="188247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2" name="Google Shape;162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471968" y="188496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3" name="Google Shape;163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708190" y="188432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4" name="Google Shape;164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943777" y="188432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5" name="Google Shape;165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179364" y="188432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6" name="Google Shape;166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410344" y="188530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7" name="Google Shape;167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0639" y="212089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8" name="Google Shape;168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36861" y="212025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9" name="Google Shape;169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72448" y="212025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0" name="Google Shape;170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008035" y="212025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1" name="Google Shape;171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239015" y="212123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2" name="Google Shape;172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471968" y="212372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3" name="Google Shape;173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708190" y="212308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4" name="Google Shape;174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943777" y="212308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5" name="Google Shape;175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179364" y="212308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6" name="Google Shape;176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410344" y="212406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7" name="Google Shape;177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5719" y="235457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8" name="Google Shape;178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41941" y="23539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9" name="Google Shape;179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77528" y="23539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0" name="Google Shape;180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013115" y="23539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1" name="Google Shape;181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244095" y="235491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2" name="Google Shape;182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477048" y="235740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3" name="Google Shape;183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713270" y="23567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4" name="Google Shape;184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948857" y="23567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5" name="Google Shape;185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184444" y="23567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6" name="Google Shape;186;p8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415424" y="235774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7" name="Google Shape;187;p8"/>
            <p:cNvSpPr txBox="1"/>
            <p:nvPr/>
          </p:nvSpPr>
          <p:spPr>
            <a:xfrm>
              <a:off x="1622492" y="3081607"/>
              <a:ext cx="1712400" cy="3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500" b="0" i="0" u="none" strike="noStrike" cap="none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53 Participants</a:t>
              </a:r>
              <a:endParaRPr/>
            </a:p>
          </p:txBody>
        </p:sp>
        <p:pic>
          <p:nvPicPr>
            <p:cNvPr id="188" name="Google Shape;188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304691" y="2589643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40913" y="258900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776500" y="258900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012087" y="258900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243067" y="2589983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" name="Google Shape;193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476020" y="259247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" name="Google Shape;194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712242" y="2591837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5" name="Google Shape;195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947829" y="2591837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6" name="Google Shape;196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183416" y="2591837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7" name="Google Shape;197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414396" y="259281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8" name="Google Shape;198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309771" y="2828403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9" name="Google Shape;199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45993" y="282776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Google Shape;200;p8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781580" y="282776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7A8A3-1835-6F4B-B447-EA2029917F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5922" y="0"/>
            <a:ext cx="6102678" cy="533214"/>
          </a:xfrm>
        </p:spPr>
        <p:txBody>
          <a:bodyPr>
            <a:normAutofit fontScale="90000"/>
          </a:bodyPr>
          <a:lstStyle/>
          <a:p>
            <a:r>
              <a:rPr lang="en-US" altLang="zh-TW" sz="2400" b="1" dirty="0">
                <a:solidFill>
                  <a:srgbClr val="002060"/>
                </a:solidFill>
              </a:rPr>
              <a:t>MFCP </a:t>
            </a:r>
            <a:r>
              <a:rPr lang="en-US" altLang="zh-TW" sz="2400" dirty="0" smtClean="0">
                <a:solidFill>
                  <a:srgbClr val="002060"/>
                </a:solidFill>
              </a:rPr>
              <a:t>Course content</a:t>
            </a:r>
            <a:endParaRPr lang="zh-TW" alt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2131176"/>
              </p:ext>
            </p:extLst>
          </p:nvPr>
        </p:nvGraphicFramePr>
        <p:xfrm>
          <a:off x="477079" y="86885"/>
          <a:ext cx="8408504" cy="496504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4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3986">
                <a:tc>
                  <a:txBody>
                    <a:bodyPr/>
                    <a:lstStyle/>
                    <a:p>
                      <a:pPr marR="286385" algn="just" hangingPunct="0">
                        <a:spcAft>
                          <a:spcPts val="0"/>
                        </a:spcAft>
                        <a:tabLst>
                          <a:tab pos="6243320" algn="l"/>
                        </a:tabLst>
                      </a:pPr>
                      <a:r>
                        <a:rPr lang="en-GB" sz="1400" dirty="0">
                          <a:effectLst/>
                        </a:rPr>
                        <a:t>Part  1</a:t>
                      </a:r>
                      <a:endParaRPr lang="zh-TW" sz="14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altLang="zh-TW" sz="1400" kern="1200" dirty="0" smtClean="0">
                          <a:effectLst/>
                        </a:rPr>
                        <a:t>One session on pre-assessment and recovery planning (1.5 hours):</a:t>
                      </a:r>
                      <a:endParaRPr lang="zh-TW" altLang="zh-TW" sz="1400" kern="1200" dirty="0" smtClean="0">
                        <a:effectLst/>
                      </a:endParaRPr>
                    </a:p>
                    <a:p>
                      <a:pPr marL="285750" indent="-285750" hangingPunct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400" kern="1200" dirty="0" smtClean="0">
                          <a:effectLst/>
                        </a:rPr>
                        <a:t>Assessment on cognitive and occupational functioning </a:t>
                      </a:r>
                      <a:endParaRPr lang="zh-TW" altLang="zh-TW" sz="1400" kern="1200" dirty="0" smtClean="0">
                        <a:effectLst/>
                      </a:endParaRPr>
                    </a:p>
                    <a:p>
                      <a:pPr marL="285750" indent="-285750" hangingPunct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400" kern="1200" dirty="0" smtClean="0">
                          <a:effectLst/>
                        </a:rPr>
                        <a:t>Psychoeducation on neuropsychological impact of substance abuse</a:t>
                      </a:r>
                      <a:endParaRPr lang="zh-TW" altLang="zh-TW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289">
                <a:tc>
                  <a:txBody>
                    <a:bodyPr/>
                    <a:lstStyle/>
                    <a:p>
                      <a:pPr marR="286385" algn="just" hangingPunct="0">
                        <a:spcAft>
                          <a:spcPts val="0"/>
                        </a:spcAft>
                        <a:tabLst>
                          <a:tab pos="6243320" algn="l"/>
                        </a:tabLst>
                      </a:pPr>
                      <a:r>
                        <a:rPr lang="en-GB" sz="1500" dirty="0">
                          <a:effectLst/>
                        </a:rPr>
                        <a:t>Part  2</a:t>
                      </a:r>
                      <a:endParaRPr lang="zh-TW" sz="15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altLang="zh-TW" sz="1400" kern="1200" dirty="0" smtClean="0">
                          <a:effectLst/>
                        </a:rPr>
                        <a:t>Core content of mobile functional cognition training (1.5 hours each session):</a:t>
                      </a:r>
                      <a:endParaRPr lang="zh-TW" altLang="zh-TW" sz="1400" kern="1200" dirty="0" smtClean="0">
                        <a:effectLst/>
                      </a:endParaRPr>
                    </a:p>
                    <a:p>
                      <a:pPr marL="0" indent="0" hangingPunct="0">
                        <a:buFont typeface="Arial" panose="020B0604020202020204" pitchFamily="34" charset="0"/>
                        <a:buNone/>
                      </a:pPr>
                      <a:r>
                        <a:rPr lang="en-GB" altLang="zh-TW" sz="1400" b="1" u="sng" kern="1200" dirty="0" smtClean="0">
                          <a:effectLst/>
                        </a:rPr>
                        <a:t>Part</a:t>
                      </a:r>
                      <a:r>
                        <a:rPr lang="en-GB" altLang="zh-TW" sz="1400" b="1" u="sng" kern="1200" baseline="0" dirty="0" smtClean="0">
                          <a:effectLst/>
                        </a:rPr>
                        <a:t> 1</a:t>
                      </a:r>
                      <a:endParaRPr lang="en-GB" altLang="zh-TW" sz="1400" b="1" u="sng" kern="1200" dirty="0" smtClean="0">
                        <a:effectLst/>
                      </a:endParaRPr>
                    </a:p>
                    <a:p>
                      <a:pPr marL="0" indent="0" hangingPunct="0">
                        <a:buFont typeface="Arial" panose="020B0604020202020204" pitchFamily="34" charset="0"/>
                        <a:buNone/>
                      </a:pPr>
                      <a:r>
                        <a:rPr lang="en-GB" altLang="zh-TW" sz="1400" kern="1200" dirty="0" smtClean="0">
                          <a:effectLst/>
                        </a:rPr>
                        <a:t>Computerized cognitive training using </a:t>
                      </a:r>
                      <a:r>
                        <a:rPr lang="en-GB" altLang="zh-TW" sz="1400" kern="1200" dirty="0" err="1" smtClean="0">
                          <a:effectLst/>
                        </a:rPr>
                        <a:t>Cogniplus</a:t>
                      </a:r>
                      <a:r>
                        <a:rPr lang="en-GB" altLang="zh-TW" sz="1400" kern="1200" dirty="0" smtClean="0">
                          <a:effectLst/>
                        </a:rPr>
                        <a:t> (30</a:t>
                      </a:r>
                      <a:r>
                        <a:rPr lang="en-GB" altLang="zh-TW" sz="1400" kern="1200" baseline="0" dirty="0" smtClean="0">
                          <a:effectLst/>
                        </a:rPr>
                        <a:t> minutes)</a:t>
                      </a:r>
                    </a:p>
                    <a:p>
                      <a:pPr marL="0" indent="0" hangingPunct="0">
                        <a:buFont typeface="Arial" panose="020B0604020202020204" pitchFamily="34" charset="0"/>
                        <a:buNone/>
                      </a:pPr>
                      <a:r>
                        <a:rPr lang="en-GB" altLang="zh-TW" sz="1400" b="1" u="sng" kern="1200" baseline="0" dirty="0" smtClean="0">
                          <a:effectLst/>
                        </a:rPr>
                        <a:t>Part 2</a:t>
                      </a:r>
                      <a:endParaRPr lang="en-GB" altLang="zh-TW" sz="1400" b="1" u="sng" kern="1200" dirty="0" smtClean="0">
                        <a:effectLst/>
                      </a:endParaRPr>
                    </a:p>
                    <a:p>
                      <a:pPr marL="0" indent="0" hangingPunct="0">
                        <a:buFont typeface="Arial" panose="020B0604020202020204" pitchFamily="34" charset="0"/>
                        <a:buNone/>
                      </a:pPr>
                      <a:r>
                        <a:rPr lang="en-GB" altLang="zh-TW" sz="1400" kern="1200" dirty="0" smtClean="0">
                          <a:effectLst/>
                        </a:rPr>
                        <a:t>Psychoeducation (45 minutes)</a:t>
                      </a:r>
                    </a:p>
                    <a:p>
                      <a:pPr marL="285750" indent="-285750" hangingPunct="0">
                        <a:buFont typeface="Wingdings" panose="05000000000000000000" pitchFamily="2" charset="2"/>
                        <a:buChar char="Ø"/>
                      </a:pPr>
                      <a:r>
                        <a:rPr lang="en-GB" altLang="zh-TW" sz="1400" kern="1200" dirty="0" smtClean="0">
                          <a:effectLst/>
                        </a:rPr>
                        <a:t>  Definition of cognitive function</a:t>
                      </a:r>
                    </a:p>
                    <a:p>
                      <a:pPr marL="285750" lvl="8" indent="-285750" hangingPunct="0">
                        <a:buFont typeface="Wingdings" panose="05000000000000000000" pitchFamily="2" charset="2"/>
                        <a:buChar char="Ø"/>
                      </a:pPr>
                      <a:r>
                        <a:rPr lang="en-GB" altLang="zh-TW" sz="1400" kern="1200" dirty="0" smtClean="0">
                          <a:effectLst/>
                        </a:rPr>
                        <a:t>  Relationship</a:t>
                      </a:r>
                      <a:r>
                        <a:rPr lang="en-GB" altLang="zh-TW" sz="1400" kern="1200" baseline="0" dirty="0" smtClean="0">
                          <a:effectLst/>
                        </a:rPr>
                        <a:t> between substance abuse and cognitive function</a:t>
                      </a:r>
                      <a:r>
                        <a:rPr lang="en-GB" altLang="zh-TW" sz="1400" kern="1200" dirty="0" smtClean="0">
                          <a:effectLst/>
                        </a:rPr>
                        <a:t>  </a:t>
                      </a:r>
                    </a:p>
                    <a:p>
                      <a:pPr marL="285750" lvl="8" indent="-285750" hangingPunct="0">
                        <a:buFont typeface="Wingdings" panose="05000000000000000000" pitchFamily="2" charset="2"/>
                        <a:buChar char="Ø"/>
                      </a:pPr>
                      <a:r>
                        <a:rPr lang="en-GB" altLang="zh-TW" sz="1400" kern="1200" dirty="0" smtClean="0">
                          <a:effectLst/>
                        </a:rPr>
                        <a:t>  Functional</a:t>
                      </a:r>
                      <a:r>
                        <a:rPr lang="en-GB" altLang="zh-TW" sz="1400" kern="1200" baseline="0" dirty="0" smtClean="0">
                          <a:effectLst/>
                        </a:rPr>
                        <a:t> cognitive</a:t>
                      </a:r>
                      <a:r>
                        <a:rPr lang="en-GB" altLang="zh-TW" sz="1400" kern="1200" dirty="0" smtClean="0">
                          <a:effectLst/>
                        </a:rPr>
                        <a:t> strategies</a:t>
                      </a:r>
                    </a:p>
                    <a:p>
                      <a:pPr marL="285750" marR="0" lvl="8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altLang="zh-TW" sz="1400" kern="1200" dirty="0" smtClean="0">
                          <a:effectLst/>
                        </a:rPr>
                        <a:t>  Cognitively</a:t>
                      </a:r>
                      <a:r>
                        <a:rPr lang="en-GB" altLang="zh-TW" sz="1400" kern="1200" baseline="0" dirty="0" smtClean="0">
                          <a:effectLst/>
                        </a:rPr>
                        <a:t> Active </a:t>
                      </a:r>
                      <a:r>
                        <a:rPr lang="en-GB" altLang="zh-TW" sz="1400" kern="1200" dirty="0" smtClean="0">
                          <a:effectLst/>
                        </a:rPr>
                        <a:t>Lifestyle Redesign</a:t>
                      </a:r>
                    </a:p>
                    <a:p>
                      <a:pPr marL="285750" lvl="8" indent="-285750" hangingPunct="0">
                        <a:buFont typeface="Wingdings" panose="05000000000000000000" pitchFamily="2" charset="2"/>
                        <a:buChar char="Ø"/>
                      </a:pPr>
                      <a:r>
                        <a:rPr lang="en-GB" altLang="zh-TW" sz="1400" kern="1200" dirty="0" smtClean="0">
                          <a:effectLst/>
                        </a:rPr>
                        <a:t>  Emotional regulation</a:t>
                      </a:r>
                    </a:p>
                    <a:p>
                      <a:pPr marL="285750" lvl="8" indent="-285750" hangingPunct="0">
                        <a:buFont typeface="Wingdings" panose="05000000000000000000" pitchFamily="2" charset="2"/>
                        <a:buChar char="Ø"/>
                      </a:pPr>
                      <a:r>
                        <a:rPr lang="en-GB" altLang="zh-TW" sz="1400" kern="1200" baseline="0" dirty="0" smtClean="0">
                          <a:effectLst/>
                        </a:rPr>
                        <a:t>  Sleep management</a:t>
                      </a:r>
                    </a:p>
                    <a:p>
                      <a:pPr marL="0" lvl="8" indent="0" hangingPunct="0">
                        <a:buFont typeface="Wingdings" panose="05000000000000000000" pitchFamily="2" charset="2"/>
                        <a:buNone/>
                      </a:pPr>
                      <a:r>
                        <a:rPr lang="en-GB" altLang="zh-TW" sz="1400" b="1" u="sng" kern="1200" baseline="0" dirty="0" smtClean="0">
                          <a:effectLst/>
                        </a:rPr>
                        <a:t>Part 3</a:t>
                      </a:r>
                    </a:p>
                    <a:p>
                      <a:pPr marL="0" marR="0" lvl="2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Practical session of cognitive active lifestyle:</a:t>
                      </a:r>
                      <a:r>
                        <a:rPr lang="en-GB" altLang="zh-TW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lvl="2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Qigong (</a:t>
                      </a:r>
                      <a:r>
                        <a:rPr lang="en-GB" altLang="zh-TW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Baduajin</a:t>
                      </a:r>
                      <a:r>
                        <a:rPr lang="en-GB" altLang="zh-TW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Training)/ Cognitive stimulating group activities (15 minutes)</a:t>
                      </a:r>
                    </a:p>
                    <a:p>
                      <a:pPr marL="0" marR="0" lvl="2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zh-TW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 Paper and pencil cognitive stimulating h</a:t>
                      </a:r>
                      <a:r>
                        <a:rPr lang="en-GB" altLang="zh-TW" sz="1400" kern="1200" dirty="0" smtClean="0">
                          <a:effectLst/>
                        </a:rPr>
                        <a:t>omework assignment after each session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405">
                <a:tc>
                  <a:txBody>
                    <a:bodyPr/>
                    <a:lstStyle/>
                    <a:p>
                      <a:pPr marR="286385" algn="just" hangingPunct="0">
                        <a:spcAft>
                          <a:spcPts val="0"/>
                        </a:spcAft>
                        <a:tabLst>
                          <a:tab pos="6243320" algn="l"/>
                        </a:tabLst>
                      </a:pPr>
                      <a:r>
                        <a:rPr lang="en-GB" sz="1500" dirty="0">
                          <a:effectLst/>
                        </a:rPr>
                        <a:t>Part 3</a:t>
                      </a:r>
                      <a:endParaRPr lang="zh-TW" sz="15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altLang="zh-TW" sz="1400" kern="1200" dirty="0" smtClean="0">
                          <a:effectLst/>
                        </a:rPr>
                        <a:t>One session of post-assessment and round up (1.5 hours):</a:t>
                      </a:r>
                      <a:endParaRPr lang="zh-TW" altLang="zh-TW" sz="1400" kern="1200" dirty="0" smtClean="0">
                        <a:effectLst/>
                      </a:endParaRPr>
                    </a:p>
                    <a:p>
                      <a:pPr marL="285750" indent="-285750" hangingPunct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400" kern="1200" dirty="0" smtClean="0">
                          <a:effectLst/>
                        </a:rPr>
                        <a:t>Assessment on cognitive and occupational functioning</a:t>
                      </a:r>
                      <a:endParaRPr lang="zh-TW" altLang="zh-TW" sz="1400" kern="1200" dirty="0" smtClean="0">
                        <a:effectLst/>
                      </a:endParaRPr>
                    </a:p>
                    <a:p>
                      <a:pPr marL="285750" indent="-285750" hangingPunct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400" kern="1200" dirty="0" smtClean="0">
                          <a:effectLst/>
                        </a:rPr>
                        <a:t>Feedback on the progress in the functional cognitive training</a:t>
                      </a:r>
                      <a:endParaRPr lang="zh-TW" altLang="zh-TW" sz="1400" kern="1200" dirty="0" smtClean="0">
                        <a:effectLst/>
                      </a:endParaRPr>
                    </a:p>
                    <a:p>
                      <a:pPr marL="285750" indent="-285750" hangingPunct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400" kern="1200" dirty="0" smtClean="0">
                          <a:effectLst/>
                        </a:rPr>
                        <a:t>Round up and prepare for discharge</a:t>
                      </a:r>
                      <a:endParaRPr lang="en-GB" altLang="zh-TW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6767" y="1284298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2436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2436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2436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2436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2436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436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436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436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436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defTabSz="685800">
              <a:buClrTx/>
              <a:tabLst>
                <a:tab pos="4682729" algn="l"/>
              </a:tabLst>
            </a:pPr>
            <a:endParaRPr lang="zh-TW" altLang="zh-TW" sz="1350"/>
          </a:p>
        </p:txBody>
      </p:sp>
    </p:spTree>
    <p:extLst>
      <p:ext uri="{BB962C8B-B14F-4D97-AF65-F5344CB8AC3E}">
        <p14:creationId xmlns:p14="http://schemas.microsoft.com/office/powerpoint/2010/main" val="9089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148ff87f_0_6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 smtClean="0"/>
              <a:t>MFCP</a:t>
            </a:r>
            <a:endParaRPr sz="3200" dirty="0"/>
          </a:p>
        </p:txBody>
      </p:sp>
      <p:sp>
        <p:nvSpPr>
          <p:cNvPr id="206" name="Google Shape;206;gd4148ff87f_0_62"/>
          <p:cNvSpPr txBox="1">
            <a:spLocks noGrp="1"/>
          </p:cNvSpPr>
          <p:nvPr>
            <p:ph type="body" idx="1"/>
          </p:nvPr>
        </p:nvSpPr>
        <p:spPr>
          <a:xfrm>
            <a:off x="565742" y="1260837"/>
            <a:ext cx="5222093" cy="33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730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zh-TW" sz="1600" dirty="0"/>
              <a:t>CogniPlus training (Developed by SCHUHFRIED):</a:t>
            </a:r>
            <a:endParaRPr sz="1600" dirty="0"/>
          </a:p>
          <a:p>
            <a:pPr marL="742950" lvl="1" indent="-2984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/>
              <a:t>Computerized training system, resembles some actual daily activities</a:t>
            </a:r>
            <a:endParaRPr sz="1600" dirty="0"/>
          </a:p>
          <a:p>
            <a:pPr marL="742950" lvl="1" indent="-2984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/>
              <a:t>Automatically adapt the training level to suit the participants’ performance levels</a:t>
            </a:r>
            <a:endParaRPr sz="1600" dirty="0"/>
          </a:p>
          <a:p>
            <a:pPr marL="742950" lvl="1" indent="-2984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zh-TW" sz="1600" dirty="0"/>
              <a:t>Covers attention, visual-field training, working memory, long-term memory, executive functions, spatial processing, and visuomotor skills</a:t>
            </a:r>
            <a:r>
              <a:rPr lang="zh-TW" sz="1600" dirty="0" smtClean="0"/>
              <a:t>.</a:t>
            </a:r>
            <a:endParaRPr sz="1600" dirty="0"/>
          </a:p>
        </p:txBody>
      </p:sp>
      <p:grpSp>
        <p:nvGrpSpPr>
          <p:cNvPr id="207" name="Google Shape;207;gd4148ff87f_0_62"/>
          <p:cNvGrpSpPr/>
          <p:nvPr/>
        </p:nvGrpSpPr>
        <p:grpSpPr>
          <a:xfrm>
            <a:off x="6299959" y="1557277"/>
            <a:ext cx="2102404" cy="1882977"/>
            <a:chOff x="1164431" y="1261791"/>
            <a:chExt cx="2650200" cy="2196916"/>
          </a:xfrm>
        </p:grpSpPr>
        <p:grpSp>
          <p:nvGrpSpPr>
            <p:cNvPr id="208" name="Google Shape;208;gd4148ff87f_0_62"/>
            <p:cNvGrpSpPr/>
            <p:nvPr/>
          </p:nvGrpSpPr>
          <p:grpSpPr>
            <a:xfrm>
              <a:off x="1164431" y="1261791"/>
              <a:ext cx="2650200" cy="2145822"/>
              <a:chOff x="1164431" y="1261791"/>
              <a:chExt cx="2650200" cy="2145822"/>
            </a:xfrm>
          </p:grpSpPr>
          <p:grpSp>
            <p:nvGrpSpPr>
              <p:cNvPr id="209" name="Google Shape;209;gd4148ff87f_0_62"/>
              <p:cNvGrpSpPr/>
              <p:nvPr/>
            </p:nvGrpSpPr>
            <p:grpSpPr>
              <a:xfrm>
                <a:off x="1164431" y="1261791"/>
                <a:ext cx="2650200" cy="2145822"/>
                <a:chOff x="1000125" y="1326085"/>
                <a:chExt cx="2650200" cy="2145822"/>
              </a:xfrm>
            </p:grpSpPr>
            <p:sp>
              <p:nvSpPr>
                <p:cNvPr id="210" name="Google Shape;210;gd4148ff87f_0_62"/>
                <p:cNvSpPr/>
                <p:nvPr/>
              </p:nvSpPr>
              <p:spPr>
                <a:xfrm>
                  <a:off x="1000125" y="1340107"/>
                  <a:ext cx="2650200" cy="2131800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1" name="Google Shape;211;gd4148ff87f_0_62"/>
                <p:cNvSpPr txBox="1"/>
                <p:nvPr/>
              </p:nvSpPr>
              <p:spPr>
                <a:xfrm>
                  <a:off x="1115178" y="1326085"/>
                  <a:ext cx="2400300" cy="377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zh-TW" sz="1500" b="0" i="0" u="none" strike="noStrike" cap="none">
                      <a:solidFill>
                        <a:srgbClr val="000000"/>
                      </a:solidFill>
                      <a:latin typeface="Economica"/>
                      <a:ea typeface="Economica"/>
                      <a:cs typeface="Economica"/>
                      <a:sym typeface="Economica"/>
                    </a:rPr>
                    <a:t>Experimental group: MFCP</a:t>
                  </a:r>
                  <a:endParaRPr/>
                </a:p>
              </p:txBody>
            </p:sp>
          </p:grpSp>
          <p:pic>
            <p:nvPicPr>
              <p:cNvPr id="212" name="Google Shape;212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0639" y="164337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3" name="Google Shape;213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36861" y="16427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4" name="Google Shape;214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72448" y="16427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5" name="Google Shape;215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008035" y="16427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6" name="Google Shape;216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239015" y="164371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7" name="Google Shape;217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471968" y="164620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8" name="Google Shape;218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708190" y="16455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9" name="Google Shape;219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943777" y="16455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0" name="Google Shape;220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179364" y="16455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1" name="Google Shape;221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410344" y="164654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2" name="Google Shape;222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0639" y="188213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3" name="Google Shape;223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36861" y="188149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4" name="Google Shape;224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72448" y="188149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5" name="Google Shape;225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008035" y="188149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6" name="Google Shape;226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239015" y="188247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7" name="Google Shape;227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471968" y="188496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8" name="Google Shape;228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708190" y="188432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9" name="Google Shape;229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943777" y="188432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0" name="Google Shape;230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179364" y="188432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1" name="Google Shape;231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410344" y="188530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2" name="Google Shape;232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0639" y="212089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3" name="Google Shape;233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36861" y="212025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4" name="Google Shape;234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72448" y="212025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5" name="Google Shape;235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008035" y="212025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6" name="Google Shape;236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239015" y="212123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7" name="Google Shape;237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471968" y="212372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8" name="Google Shape;238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708190" y="212308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9" name="Google Shape;239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943777" y="212308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0" name="Google Shape;240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179364" y="212308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1" name="Google Shape;241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410344" y="212406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2" name="Google Shape;242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5719" y="235457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3" name="Google Shape;243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41941" y="23539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4" name="Google Shape;244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77528" y="23539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5" name="Google Shape;245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013115" y="235393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6" name="Google Shape;246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244095" y="2354914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7" name="Google Shape;247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477048" y="235740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8" name="Google Shape;248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713270" y="23567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9" name="Google Shape;249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948857" y="23567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0" name="Google Shape;250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184444" y="2356768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1" name="Google Shape;251;gd4148ff87f_0_62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415424" y="2357746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52" name="Google Shape;252;gd4148ff87f_0_62"/>
            <p:cNvSpPr txBox="1"/>
            <p:nvPr/>
          </p:nvSpPr>
          <p:spPr>
            <a:xfrm>
              <a:off x="1622492" y="3081607"/>
              <a:ext cx="1712400" cy="3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1500" b="0" i="0" u="none" strike="noStrike" cap="none">
                  <a:solidFill>
                    <a:srgbClr val="000000"/>
                  </a:solidFill>
                  <a:latin typeface="Economica"/>
                  <a:ea typeface="Economica"/>
                  <a:cs typeface="Economica"/>
                  <a:sym typeface="Economica"/>
                </a:rPr>
                <a:t>53 Participants</a:t>
              </a:r>
              <a:endParaRPr/>
            </a:p>
          </p:txBody>
        </p:sp>
        <p:pic>
          <p:nvPicPr>
            <p:cNvPr id="253" name="Google Shape;253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304691" y="2589643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40913" y="258900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776500" y="258900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6" name="Google Shape;256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012087" y="258900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7" name="Google Shape;257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243067" y="2589983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476020" y="259247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712242" y="2591837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947829" y="2591837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1" name="Google Shape;261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183416" y="2591837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2" name="Google Shape;262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414396" y="259281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309771" y="2828403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45993" y="282776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gd4148ff87f_0_62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781580" y="2827765"/>
              <a:ext cx="278606" cy="27860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31E547-C5C8-AB48-B668-372D100C44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Social Activities</a:t>
            </a:r>
            <a:endParaRPr sz="3200" dirty="0"/>
          </a:p>
        </p:txBody>
      </p:sp>
      <p:sp>
        <p:nvSpPr>
          <p:cNvPr id="335" name="Google Shape;335;p9"/>
          <p:cNvSpPr txBox="1"/>
          <p:nvPr/>
        </p:nvSpPr>
        <p:spPr>
          <a:xfrm>
            <a:off x="311700" y="1357995"/>
            <a:ext cx="6053700" cy="19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None/>
            </a:pPr>
            <a:r>
              <a:rPr lang="zh-TW" sz="150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8 sessions of social activities: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zh-TW" sz="150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 to 6 participants each session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zh-TW" sz="150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90 mins each session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zh-TW" sz="150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Broad games or art and craft activities</a:t>
            </a:r>
            <a:endParaRPr sz="150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6" name="Google Shape;336;p9"/>
          <p:cNvSpPr txBox="1"/>
          <p:nvPr/>
        </p:nvSpPr>
        <p:spPr>
          <a:xfrm>
            <a:off x="842915" y="3474066"/>
            <a:ext cx="6743748" cy="190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Open Sans"/>
              <a:buNone/>
            </a:pPr>
            <a:endParaRPr sz="1500" b="0" i="0" u="none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grpSp>
        <p:nvGrpSpPr>
          <p:cNvPr id="69" name="Google Shape;271;p9"/>
          <p:cNvGrpSpPr/>
          <p:nvPr/>
        </p:nvGrpSpPr>
        <p:grpSpPr>
          <a:xfrm>
            <a:off x="6041800" y="1357995"/>
            <a:ext cx="2115572" cy="1777794"/>
            <a:chOff x="463036" y="1308492"/>
            <a:chExt cx="2115572" cy="1777794"/>
          </a:xfrm>
        </p:grpSpPr>
        <p:grpSp>
          <p:nvGrpSpPr>
            <p:cNvPr id="70" name="Google Shape;272;p9"/>
            <p:cNvGrpSpPr/>
            <p:nvPr/>
          </p:nvGrpSpPr>
          <p:grpSpPr>
            <a:xfrm>
              <a:off x="463036" y="1308492"/>
              <a:ext cx="2115572" cy="1777794"/>
              <a:chOff x="1164431" y="1261791"/>
              <a:chExt cx="2900736" cy="2224112"/>
            </a:xfrm>
          </p:grpSpPr>
          <p:grpSp>
            <p:nvGrpSpPr>
              <p:cNvPr id="75" name="Google Shape;273;p9"/>
              <p:cNvGrpSpPr/>
              <p:nvPr/>
            </p:nvGrpSpPr>
            <p:grpSpPr>
              <a:xfrm>
                <a:off x="1164431" y="1261791"/>
                <a:ext cx="2900736" cy="2145873"/>
                <a:chOff x="1164431" y="1261791"/>
                <a:chExt cx="2900736" cy="2145873"/>
              </a:xfrm>
            </p:grpSpPr>
            <p:grpSp>
              <p:nvGrpSpPr>
                <p:cNvPr id="90" name="Google Shape;274;p9"/>
                <p:cNvGrpSpPr/>
                <p:nvPr/>
              </p:nvGrpSpPr>
              <p:grpSpPr>
                <a:xfrm>
                  <a:off x="1164431" y="1261791"/>
                  <a:ext cx="2900736" cy="2145873"/>
                  <a:chOff x="1000125" y="1326085"/>
                  <a:chExt cx="2900736" cy="2145873"/>
                </a:xfrm>
              </p:grpSpPr>
              <p:sp>
                <p:nvSpPr>
                  <p:cNvPr id="131" name="Google Shape;275;p9"/>
                  <p:cNvSpPr/>
                  <p:nvPr/>
                </p:nvSpPr>
                <p:spPr>
                  <a:xfrm>
                    <a:off x="1000125" y="1340107"/>
                    <a:ext cx="2650332" cy="2131851"/>
                  </a:xfrm>
                  <a:prstGeom prst="rect">
                    <a:avLst/>
                  </a:prstGeom>
                  <a:solidFill>
                    <a:schemeClr val="lt1"/>
                  </a:solidFill>
                  <a:ln w="2540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 b="0" i="0" u="none" strike="noStrike" cap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2" name="Google Shape;276;p9"/>
                  <p:cNvSpPr txBox="1"/>
                  <p:nvPr/>
                </p:nvSpPr>
                <p:spPr>
                  <a:xfrm>
                    <a:off x="1000125" y="1326085"/>
                    <a:ext cx="2900736" cy="40570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zh-TW" sz="1500" b="0" i="0" u="none" strike="noStrike" cap="none">
                        <a:solidFill>
                          <a:srgbClr val="000000"/>
                        </a:solidFill>
                        <a:latin typeface="Economica"/>
                        <a:ea typeface="Economica"/>
                        <a:cs typeface="Economica"/>
                        <a:sym typeface="Economica"/>
                      </a:rPr>
                      <a:t>Control group: Social activities</a:t>
                    </a:r>
                    <a:endParaRPr/>
                  </a:p>
                </p:txBody>
              </p:sp>
            </p:grpSp>
            <p:pic>
              <p:nvPicPr>
                <p:cNvPr id="91" name="Google Shape;277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300639" y="1643374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2" name="Google Shape;278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536861" y="164273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3" name="Google Shape;279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772448" y="164273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4" name="Google Shape;280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008035" y="164273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5" name="Google Shape;281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239015" y="1643714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6" name="Google Shape;282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471968" y="164620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7" name="Google Shape;283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708190" y="164556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8" name="Google Shape;284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943777" y="164556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9" name="Google Shape;285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3179364" y="164556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0" name="Google Shape;286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3410344" y="164654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1" name="Google Shape;287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300639" y="1882134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2" name="Google Shape;288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536861" y="188149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3" name="Google Shape;289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772448" y="188149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4" name="Google Shape;290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008035" y="188149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5" name="Google Shape;291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239015" y="1882474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6" name="Google Shape;292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471968" y="188496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7" name="Google Shape;293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708190" y="188432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8" name="Google Shape;294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943777" y="188432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9" name="Google Shape;295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3179364" y="188432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0" name="Google Shape;296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3410344" y="188530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1" name="Google Shape;297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300639" y="2120894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2" name="Google Shape;298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536861" y="212025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3" name="Google Shape;299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772448" y="212025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4" name="Google Shape;300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008035" y="212025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5" name="Google Shape;301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239015" y="2121234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6" name="Google Shape;302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471968" y="212372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7" name="Google Shape;303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708190" y="212308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8" name="Google Shape;304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943777" y="212308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9" name="Google Shape;305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3179364" y="212308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0" name="Google Shape;306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3410344" y="212406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1" name="Google Shape;307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305719" y="2354574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2" name="Google Shape;308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541941" y="235393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3" name="Google Shape;309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777528" y="235393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4" name="Google Shape;310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013115" y="235393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5" name="Google Shape;311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244095" y="2354914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6" name="Google Shape;312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477048" y="235740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7" name="Google Shape;313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713270" y="235676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8" name="Google Shape;314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948857" y="235676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9" name="Google Shape;315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3184444" y="2356768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30" name="Google Shape;316;p9" descr="User with solid fill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3415424" y="2357746"/>
                  <a:ext cx="278606" cy="2786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76" name="Google Shape;317;p9"/>
              <p:cNvSpPr txBox="1"/>
              <p:nvPr/>
            </p:nvSpPr>
            <p:spPr>
              <a:xfrm>
                <a:off x="1622492" y="3081607"/>
                <a:ext cx="1712361" cy="4042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 sz="1500" b="0" i="0" u="none" strike="noStrike" cap="none">
                    <a:solidFill>
                      <a:srgbClr val="000000"/>
                    </a:solidFill>
                    <a:latin typeface="Economica"/>
                    <a:ea typeface="Economica"/>
                    <a:cs typeface="Economica"/>
                    <a:sym typeface="Economica"/>
                  </a:rPr>
                  <a:t>57 Participants</a:t>
                </a:r>
                <a:endParaRPr/>
              </a:p>
            </p:txBody>
          </p:sp>
          <p:pic>
            <p:nvPicPr>
              <p:cNvPr id="77" name="Google Shape;318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4691" y="2589643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" name="Google Shape;319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40913" y="2589005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" name="Google Shape;320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76500" y="2589005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0" name="Google Shape;321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012087" y="2589005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1" name="Google Shape;322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243067" y="2589983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" name="Google Shape;323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476020" y="2592475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3" name="Google Shape;324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712242" y="2591837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" name="Google Shape;325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947829" y="2591837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5" name="Google Shape;326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183416" y="2591837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" name="Google Shape;327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414396" y="2592815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" name="Google Shape;328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309771" y="2828403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" name="Google Shape;329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545993" y="2827765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" name="Google Shape;330;p9" descr="User with solid fill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781580" y="2827765"/>
                <a:ext cx="278606" cy="2786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1" name="Google Shape;331;p9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87347" y="2552251"/>
              <a:ext cx="203194" cy="2226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332;p9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255805" y="2553032"/>
              <a:ext cx="203194" cy="2226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333;p9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425703" y="2555024"/>
              <a:ext cx="203194" cy="2226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334;p9" descr="User with solid fill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97985" y="2554514"/>
              <a:ext cx="203194" cy="2226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32F99E-5C47-8E45-A297-91ACE33C88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zh-TW" dirty="0"/>
              <a:t>C</a:t>
            </a:r>
            <a:r>
              <a:rPr lang="en-US" altLang="zh-TW" dirty="0"/>
              <a:t>ONTENT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642900" y="1606988"/>
            <a:ext cx="6650700" cy="241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altLang="zh-TW" sz="3000" dirty="0"/>
              <a:t>Introduction</a:t>
            </a:r>
            <a:endParaRPr sz="3000" dirty="0"/>
          </a:p>
          <a:p>
            <a:pPr marL="45720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 dirty="0"/>
              <a:t>Method</a:t>
            </a:r>
            <a:endParaRPr sz="3000" dirty="0"/>
          </a:p>
          <a:p>
            <a:pPr marL="45720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 dirty="0"/>
              <a:t>Result</a:t>
            </a:r>
            <a:r>
              <a:rPr lang="en-US" altLang="zh-TW" sz="3000" dirty="0"/>
              <a:t>s</a:t>
            </a:r>
            <a:endParaRPr sz="3000" dirty="0"/>
          </a:p>
          <a:p>
            <a:pPr marL="45720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 dirty="0"/>
              <a:t>Discussion</a:t>
            </a:r>
            <a:endParaRPr sz="30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176A35-C2D3-E049-AA82-0EDCBD701F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</a:t>
            </a:fld>
            <a:endParaRPr lang="zh-TW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AFF98D-283A-1A47-8B20-E7D3B3E37989}"/>
              </a:ext>
            </a:extLst>
          </p:cNvPr>
          <p:cNvCxnSpPr>
            <a:cxnSpLocks/>
          </p:cNvCxnSpPr>
          <p:nvPr/>
        </p:nvCxnSpPr>
        <p:spPr>
          <a:xfrm>
            <a:off x="424050" y="1125737"/>
            <a:ext cx="6141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FFAD-D3D2-6841-9F7B-88F16A81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007925"/>
            <a:ext cx="8520600" cy="831300"/>
          </a:xfrm>
        </p:spPr>
        <p:txBody>
          <a:bodyPr/>
          <a:lstStyle/>
          <a:p>
            <a:r>
              <a:rPr lang="en-US" dirty="0"/>
              <a:t>3. RESULTS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19146EE-2807-1D46-9AF5-842E77F8CCA5}"/>
              </a:ext>
            </a:extLst>
          </p:cNvPr>
          <p:cNvCxnSpPr>
            <a:cxnSpLocks/>
          </p:cNvCxnSpPr>
          <p:nvPr/>
        </p:nvCxnSpPr>
        <p:spPr>
          <a:xfrm>
            <a:off x="431250" y="2824937"/>
            <a:ext cx="6141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03EF87-11C9-A74A-BF7A-5953F5D325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3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d4148ff87f_0_1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/>
              <a:t>Sociodemographic data of the sample</a:t>
            </a:r>
            <a:endParaRPr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7482F1-9289-C64A-A1B2-F74648BF5B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21</a:t>
            </a:fld>
            <a:endParaRPr lang="zh-TW" alt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DF49D285-3D81-394F-B6EC-62EB88E36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1651527"/>
            <a:ext cx="8457900" cy="1702354"/>
          </a:xfrm>
          <a:prstGeom prst="rect">
            <a:avLst/>
          </a:prstGeom>
        </p:spPr>
      </p:pic>
      <p:sp>
        <p:nvSpPr>
          <p:cNvPr id="9" name="Google Shape;361;p12">
            <a:extLst>
              <a:ext uri="{FF2B5EF4-FFF2-40B4-BE49-F238E27FC236}">
                <a16:creationId xmlns:a16="http://schemas.microsoft.com/office/drawing/2014/main" id="{46DF96D4-4EAB-7947-B0D2-B8E79CA8EA1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6208" y="3597168"/>
            <a:ext cx="8520600" cy="494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20000"/>
              <a:buChar char="●"/>
            </a:pPr>
            <a:r>
              <a:rPr lang="zh-TW" sz="1200" dirty="0">
                <a:solidFill>
                  <a:srgbClr val="FF0000"/>
                </a:solidFill>
              </a:rPr>
              <a:t>No difference </a:t>
            </a:r>
            <a:r>
              <a:rPr lang="zh-TW" sz="1200" dirty="0"/>
              <a:t>in </a:t>
            </a:r>
            <a:r>
              <a:rPr lang="en-US" altLang="zh-TW" sz="1200" dirty="0"/>
              <a:t>age, sex,</a:t>
            </a:r>
            <a:r>
              <a:rPr lang="zh-TW" sz="1200" dirty="0"/>
              <a:t> and </a:t>
            </a:r>
            <a:r>
              <a:rPr lang="en-US" altLang="zh-TW" sz="1200" dirty="0"/>
              <a:t>education level </a:t>
            </a:r>
            <a:r>
              <a:rPr lang="zh-TW" sz="1200" dirty="0"/>
              <a:t>across the groups</a:t>
            </a:r>
            <a:endParaRPr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0E92B0-5D04-014A-9F61-DAAE1C07954D}"/>
              </a:ext>
            </a:extLst>
          </p:cNvPr>
          <p:cNvSpPr/>
          <p:nvPr/>
        </p:nvSpPr>
        <p:spPr>
          <a:xfrm>
            <a:off x="7380000" y="2232000"/>
            <a:ext cx="820800" cy="889211"/>
          </a:xfrm>
          <a:prstGeom prst="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AB0E397A-522F-BA44-992F-73D1A502557A}"/>
              </a:ext>
            </a:extLst>
          </p:cNvPr>
          <p:cNvCxnSpPr>
            <a:cxnSpLocks/>
          </p:cNvCxnSpPr>
          <p:nvPr/>
        </p:nvCxnSpPr>
        <p:spPr>
          <a:xfrm flipV="1">
            <a:off x="5328000" y="3180981"/>
            <a:ext cx="2462400" cy="692619"/>
          </a:xfrm>
          <a:prstGeom prst="bentConnector3">
            <a:avLst>
              <a:gd name="adj1" fmla="val 100292"/>
            </a:avLst>
          </a:prstGeom>
          <a:ln w="1905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2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sz="3200" dirty="0"/>
              <a:t>Cognitive and functional performances of the sample</a:t>
            </a:r>
            <a:endParaRPr sz="3200" dirty="0"/>
          </a:p>
        </p:txBody>
      </p:sp>
      <p:sp>
        <p:nvSpPr>
          <p:cNvPr id="361" name="Google Shape;361;p12"/>
          <p:cNvSpPr txBox="1">
            <a:spLocks noGrp="1"/>
          </p:cNvSpPr>
          <p:nvPr>
            <p:ph type="body" idx="1"/>
          </p:nvPr>
        </p:nvSpPr>
        <p:spPr>
          <a:xfrm>
            <a:off x="226208" y="3450912"/>
            <a:ext cx="8520600" cy="1262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20000"/>
              <a:buChar char="●"/>
            </a:pPr>
            <a:r>
              <a:rPr lang="zh-TW" sz="1200" dirty="0">
                <a:solidFill>
                  <a:srgbClr val="FF0000"/>
                </a:solidFill>
              </a:rPr>
              <a:t>No difference in baseline </a:t>
            </a:r>
            <a:r>
              <a:rPr lang="zh-TW" sz="1200" dirty="0"/>
              <a:t>NCSE and COPM scores across the groups</a:t>
            </a:r>
            <a:endParaRPr sz="1200" dirty="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20000"/>
              <a:buChar char="●"/>
            </a:pPr>
            <a:r>
              <a:rPr lang="en-US" altLang="zh-TW" sz="1200" dirty="0"/>
              <a:t>Repeated measure </a:t>
            </a:r>
            <a:r>
              <a:rPr lang="zh-TW" sz="1200" dirty="0"/>
              <a:t>ANOVA: The MFCP had </a:t>
            </a:r>
            <a:r>
              <a:rPr lang="zh-TW" sz="1200" dirty="0">
                <a:solidFill>
                  <a:srgbClr val="FF0000"/>
                </a:solidFill>
              </a:rPr>
              <a:t>no greater effect </a:t>
            </a:r>
            <a:r>
              <a:rPr lang="zh-TW" sz="1200" dirty="0"/>
              <a:t>over the social activities</a:t>
            </a:r>
            <a:endParaRPr sz="1200" dirty="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20000"/>
              <a:buChar char="●"/>
            </a:pPr>
            <a:r>
              <a:rPr lang="zh-TW" sz="1200" dirty="0"/>
              <a:t>Post hoc Schèffe test: The MFCP had significantly </a:t>
            </a:r>
            <a:r>
              <a:rPr lang="zh-TW" sz="1200" dirty="0">
                <a:solidFill>
                  <a:srgbClr val="FF0000"/>
                </a:solidFill>
              </a:rPr>
              <a:t>improved</a:t>
            </a:r>
            <a:r>
              <a:rPr lang="zh-TW" sz="1200" dirty="0"/>
              <a:t> the </a:t>
            </a:r>
            <a:r>
              <a:rPr lang="zh-TW" sz="1200" b="1" dirty="0"/>
              <a:t>experimental group’s</a:t>
            </a:r>
            <a:r>
              <a:rPr lang="zh-TW" sz="1200" dirty="0"/>
              <a:t> NCSE and COPM scores; similar pattern occurred in the </a:t>
            </a:r>
            <a:r>
              <a:rPr lang="zh-TW" sz="1200" b="1" dirty="0"/>
              <a:t>control group</a:t>
            </a:r>
            <a:r>
              <a:rPr lang="zh-TW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12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55F842-5BF2-724E-860E-B9CF79C6F1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22</a:t>
            </a:fld>
            <a:endParaRPr lang="zh-TW" altLang="en-US"/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0576A6D1-70F6-4F44-8319-42271B83D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00" y="946801"/>
            <a:ext cx="8761958" cy="238861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D2DE457-EA50-2149-841F-01F82BDD5D47}"/>
              </a:ext>
            </a:extLst>
          </p:cNvPr>
          <p:cNvSpPr/>
          <p:nvPr/>
        </p:nvSpPr>
        <p:spPr>
          <a:xfrm>
            <a:off x="8064000" y="2203200"/>
            <a:ext cx="820800" cy="889211"/>
          </a:xfrm>
          <a:prstGeom prst="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3C220A-9F4E-6E4D-B027-A703D6D2C2FE}"/>
              </a:ext>
            </a:extLst>
          </p:cNvPr>
          <p:cNvSpPr/>
          <p:nvPr/>
        </p:nvSpPr>
        <p:spPr>
          <a:xfrm>
            <a:off x="6070800" y="2203200"/>
            <a:ext cx="820800" cy="889211"/>
          </a:xfrm>
          <a:prstGeom prst="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09669A-8862-7443-B60B-4DA57B6F454E}"/>
              </a:ext>
            </a:extLst>
          </p:cNvPr>
          <p:cNvSpPr/>
          <p:nvPr/>
        </p:nvSpPr>
        <p:spPr>
          <a:xfrm>
            <a:off x="7050000" y="2209131"/>
            <a:ext cx="820800" cy="889211"/>
          </a:xfrm>
          <a:prstGeom prst="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6FF2422B-98D2-F243-BD60-8190A11D4D2D}"/>
              </a:ext>
            </a:extLst>
          </p:cNvPr>
          <p:cNvCxnSpPr>
            <a:cxnSpLocks/>
          </p:cNvCxnSpPr>
          <p:nvPr/>
        </p:nvCxnSpPr>
        <p:spPr>
          <a:xfrm flipV="1">
            <a:off x="5594400" y="3118907"/>
            <a:ext cx="806400" cy="567494"/>
          </a:xfrm>
          <a:prstGeom prst="bentConnector3">
            <a:avLst>
              <a:gd name="adj1" fmla="val 100893"/>
            </a:avLst>
          </a:prstGeom>
          <a:ln w="1905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A1271361-BD7D-0742-B725-1F652D17DDCB}"/>
              </a:ext>
            </a:extLst>
          </p:cNvPr>
          <p:cNvCxnSpPr/>
          <p:nvPr/>
        </p:nvCxnSpPr>
        <p:spPr>
          <a:xfrm flipV="1">
            <a:off x="3960000" y="3118907"/>
            <a:ext cx="4786808" cy="1323493"/>
          </a:xfrm>
          <a:prstGeom prst="bentConnector3">
            <a:avLst>
              <a:gd name="adj1" fmla="val 100088"/>
            </a:avLst>
          </a:prstGeom>
          <a:ln w="1905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E14D8B28-9855-2440-823E-2BCA4476C6E3}"/>
              </a:ext>
            </a:extLst>
          </p:cNvPr>
          <p:cNvSpPr/>
          <p:nvPr/>
        </p:nvSpPr>
        <p:spPr>
          <a:xfrm>
            <a:off x="5113642" y="2203199"/>
            <a:ext cx="820800" cy="889211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A6FD90-DB46-504C-86F6-DB2F8FE22DE0}"/>
              </a:ext>
            </a:extLst>
          </p:cNvPr>
          <p:cNvCxnSpPr/>
          <p:nvPr/>
        </p:nvCxnSpPr>
        <p:spPr>
          <a:xfrm>
            <a:off x="763200" y="4024800"/>
            <a:ext cx="1929600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AEFEA516-A317-2948-9703-4ADC4C271D6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628855" y="3381653"/>
            <a:ext cx="1093094" cy="567602"/>
          </a:xfrm>
          <a:prstGeom prst="bentConnector3">
            <a:avLst/>
          </a:prstGeom>
          <a:ln w="1905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Plots of cognitive and functional performances of the sample</a:t>
            </a:r>
            <a:endParaRPr sz="3200" dirty="0"/>
          </a:p>
        </p:txBody>
      </p:sp>
      <p:grpSp>
        <p:nvGrpSpPr>
          <p:cNvPr id="349" name="Google Shape;349;p11"/>
          <p:cNvGrpSpPr/>
          <p:nvPr/>
        </p:nvGrpSpPr>
        <p:grpSpPr>
          <a:xfrm>
            <a:off x="216660" y="1673673"/>
            <a:ext cx="8710680" cy="1943634"/>
            <a:chOff x="0" y="0"/>
            <a:chExt cx="9799846" cy="2396359"/>
          </a:xfrm>
        </p:grpSpPr>
        <p:sp>
          <p:nvSpPr>
            <p:cNvPr id="350" name="Google Shape;350;p11"/>
            <p:cNvSpPr/>
            <p:nvPr/>
          </p:nvSpPr>
          <p:spPr>
            <a:xfrm>
              <a:off x="0" y="0"/>
              <a:ext cx="9799846" cy="23963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51" name="Google Shape;351;p11"/>
            <p:cNvGrpSpPr/>
            <p:nvPr/>
          </p:nvGrpSpPr>
          <p:grpSpPr>
            <a:xfrm>
              <a:off x="0" y="31531"/>
              <a:ext cx="9705647" cy="2280920"/>
              <a:chOff x="0" y="0"/>
              <a:chExt cx="9705647" cy="2280920"/>
            </a:xfrm>
          </p:grpSpPr>
          <p:pic>
            <p:nvPicPr>
              <p:cNvPr id="352" name="Google Shape;352;p11" descr="Diagram, schematic&#10;&#10;Description automatically generated"/>
              <p:cNvPicPr preferRelativeResize="0"/>
              <p:nvPr/>
            </p:nvPicPr>
            <p:blipFill rotWithShape="1">
              <a:blip r:embed="rId3">
                <a:alphaModFix/>
              </a:blip>
              <a:srcRect l="1" r="29989"/>
              <a:stretch/>
            </p:blipFill>
            <p:spPr>
              <a:xfrm>
                <a:off x="0" y="0"/>
                <a:ext cx="2857500" cy="22809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3" name="Google Shape;353;p11" descr="Diagram&#10;&#10;Description automatically generated"/>
              <p:cNvPicPr preferRelativeResize="0"/>
              <p:nvPr/>
            </p:nvPicPr>
            <p:blipFill rotWithShape="1">
              <a:blip r:embed="rId4">
                <a:alphaModFix/>
              </a:blip>
              <a:srcRect l="1" t="-1" r="32478" b="-13"/>
              <a:stretch/>
            </p:blipFill>
            <p:spPr>
              <a:xfrm>
                <a:off x="2863018" y="0"/>
                <a:ext cx="2755265" cy="22809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4" name="Google Shape;354;p11" descr="Diagram, schematic&#10;&#10;Description automatically generated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5625137" y="0"/>
                <a:ext cx="4080510" cy="2280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355" name="Google Shape;355;p11"/>
          <p:cNvSpPr txBox="1"/>
          <p:nvPr/>
        </p:nvSpPr>
        <p:spPr>
          <a:xfrm>
            <a:off x="406740" y="4008739"/>
            <a:ext cx="8520600" cy="578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-US" alt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Both</a:t>
            </a:r>
            <a:r>
              <a:rPr 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alt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experimental (</a:t>
            </a:r>
            <a:r>
              <a:rPr 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MFCP</a:t>
            </a:r>
            <a:r>
              <a:rPr lang="en-US" alt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r>
              <a:rPr 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alt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and control group (</a:t>
            </a:r>
            <a:r>
              <a:rPr 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 activities</a:t>
            </a:r>
            <a:r>
              <a:rPr lang="en-US" alt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 show improvement</a:t>
            </a:r>
            <a:r>
              <a:rPr 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50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E7D22F-B49F-FF4D-ABAF-093B24FC14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Effect Size of Experimental (MFCP) against Control (Social Activities)</a:t>
            </a:r>
            <a:endParaRPr sz="3200" dirty="0"/>
          </a:p>
        </p:txBody>
      </p:sp>
      <p:sp>
        <p:nvSpPr>
          <p:cNvPr id="355" name="Google Shape;355;p11"/>
          <p:cNvSpPr txBox="1"/>
          <p:nvPr/>
        </p:nvSpPr>
        <p:spPr>
          <a:xfrm>
            <a:off x="406740" y="4065053"/>
            <a:ext cx="8520600" cy="578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-US" alt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The</a:t>
            </a:r>
            <a:r>
              <a:rPr 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MFCP</a:t>
            </a:r>
            <a:r>
              <a:rPr lang="en-US" alt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altLang="zh-TW" sz="1500" dirty="0" smtClean="0">
                <a:latin typeface="Open Sans"/>
                <a:ea typeface="Open Sans"/>
                <a:cs typeface="Open Sans"/>
                <a:sym typeface="Open Sans"/>
              </a:rPr>
              <a:t>appeared to have</a:t>
            </a:r>
            <a:r>
              <a:rPr lang="en-US" altLang="zh-TW" sz="1500" i="0" u="none" strike="noStrike" cap="none" dirty="0" smtClea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alt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slight advantage over </a:t>
            </a:r>
            <a:r>
              <a:rPr lang="zh-TW" sz="15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 activities</a:t>
            </a:r>
            <a:endParaRPr sz="150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E7D22F-B49F-FF4D-ABAF-093B24FC14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24</a:t>
            </a:fld>
            <a:endParaRPr lang="zh-TW" alt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5FDB8574-7D89-604D-853C-19DFAB885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67" y="1486637"/>
            <a:ext cx="7951091" cy="191061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3A14540-536E-D347-95D3-6E1CFFC82ED7}"/>
              </a:ext>
            </a:extLst>
          </p:cNvPr>
          <p:cNvSpPr/>
          <p:nvPr/>
        </p:nvSpPr>
        <p:spPr>
          <a:xfrm>
            <a:off x="6890400" y="2443802"/>
            <a:ext cx="892800" cy="500998"/>
          </a:xfrm>
          <a:prstGeom prst="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6C370A6-693A-CE4C-8113-5B9CBE02BC2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530582" y="3296530"/>
            <a:ext cx="1317237" cy="597600"/>
          </a:xfrm>
          <a:prstGeom prst="bentConnector3">
            <a:avLst>
              <a:gd name="adj1" fmla="val 944"/>
            </a:avLst>
          </a:prstGeom>
          <a:ln w="1905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4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FFAD-D3D2-6841-9F7B-88F16A81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007925"/>
            <a:ext cx="8520600" cy="831300"/>
          </a:xfrm>
        </p:spPr>
        <p:txBody>
          <a:bodyPr/>
          <a:lstStyle/>
          <a:p>
            <a:r>
              <a:rPr lang="en-US" dirty="0"/>
              <a:t>4. DISCUSSION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19146EE-2807-1D46-9AF5-842E77F8CCA5}"/>
              </a:ext>
            </a:extLst>
          </p:cNvPr>
          <p:cNvCxnSpPr>
            <a:cxnSpLocks/>
          </p:cNvCxnSpPr>
          <p:nvPr/>
        </p:nvCxnSpPr>
        <p:spPr>
          <a:xfrm>
            <a:off x="431250" y="2824937"/>
            <a:ext cx="6141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82CD1F-5301-B44A-A7EC-857F0A6681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Our Hypothesis and Recent Research</a:t>
            </a:r>
            <a:endParaRPr sz="3200" dirty="0"/>
          </a:p>
        </p:txBody>
      </p:sp>
      <p:sp>
        <p:nvSpPr>
          <p:cNvPr id="369" name="Google Shape;369;p1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altLang="zh-TW" dirty="0"/>
              <a:t>Our finding: </a:t>
            </a:r>
            <a:r>
              <a:rPr lang="en-US" altLang="zh-TW" dirty="0">
                <a:solidFill>
                  <a:srgbClr val="FF0000"/>
                </a:solidFill>
              </a:rPr>
              <a:t>both </a:t>
            </a:r>
            <a:r>
              <a:rPr lang="zh-TW" dirty="0">
                <a:solidFill>
                  <a:srgbClr val="FF0000"/>
                </a:solidFill>
              </a:rPr>
              <a:t>MFCP </a:t>
            </a:r>
            <a:r>
              <a:rPr lang="en-US" altLang="zh-TW" dirty="0">
                <a:solidFill>
                  <a:srgbClr val="FF0000"/>
                </a:solidFill>
              </a:rPr>
              <a:t>and social activities improved</a:t>
            </a:r>
            <a:r>
              <a:rPr lang="en-US" altLang="zh-TW" dirty="0"/>
              <a:t> cognitive and functioning.</a:t>
            </a:r>
            <a:endParaRPr dirty="0"/>
          </a:p>
          <a:p>
            <a:pPr lvl="0">
              <a:lnSpc>
                <a:spcPct val="150000"/>
              </a:lnSpc>
            </a:pPr>
            <a:r>
              <a:rPr lang="en-US" altLang="zh-TW" dirty="0"/>
              <a:t>It </a:t>
            </a:r>
            <a:r>
              <a:rPr lang="en-US" altLang="zh-TW" dirty="0">
                <a:solidFill>
                  <a:srgbClr val="0432FF"/>
                </a:solidFill>
              </a:rPr>
              <a:t>concurs with observations in our 2015–17 pilot </a:t>
            </a:r>
            <a:r>
              <a:rPr lang="en-US" altLang="zh-TW" dirty="0"/>
              <a:t>that the MFCP improves cognitive abilities.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altLang="zh-TW" dirty="0">
                <a:solidFill>
                  <a:srgbClr val="0432FF"/>
                </a:solidFill>
              </a:rPr>
              <a:t>No other </a:t>
            </a:r>
            <a:r>
              <a:rPr lang="zh-TW" dirty="0">
                <a:solidFill>
                  <a:srgbClr val="0432FF"/>
                </a:solidFill>
              </a:rPr>
              <a:t>MFCP </a:t>
            </a:r>
            <a:r>
              <a:rPr lang="en-US" altLang="zh-TW" dirty="0">
                <a:solidFill>
                  <a:srgbClr val="0432FF"/>
                </a:solidFill>
              </a:rPr>
              <a:t>study </a:t>
            </a:r>
            <a:r>
              <a:rPr lang="en-US" altLang="zh-TW" dirty="0"/>
              <a:t>so far.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altLang="zh-TW" dirty="0"/>
              <a:t>There are </a:t>
            </a:r>
            <a:r>
              <a:rPr lang="en-US" altLang="zh-TW" dirty="0">
                <a:solidFill>
                  <a:srgbClr val="0432FF"/>
                </a:solidFill>
              </a:rPr>
              <a:t>reports of positive effect of social activities </a:t>
            </a:r>
            <a:r>
              <a:rPr lang="en-US" altLang="zh-TW" dirty="0"/>
              <a:t>on cognitive functioning (Cohn-Schwartz, 2020; Kelly ME et al, 2017; Li H et al., 2020).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In our study, </a:t>
            </a:r>
            <a:r>
              <a:rPr lang="en-US" b="1" dirty="0"/>
              <a:t>MFCP seems having a slight advantage over social activities</a:t>
            </a:r>
            <a:r>
              <a:rPr lang="en-US" dirty="0"/>
              <a:t>; we may </a:t>
            </a:r>
            <a:r>
              <a:rPr lang="en-US" dirty="0">
                <a:solidFill>
                  <a:srgbClr val="FF0000"/>
                </a:solidFill>
              </a:rPr>
              <a:t>need longitudinal study to verify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3A663B-FD51-1C45-ADFD-EE6D8A0BA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d4148ff87f_0_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/>
              <a:t>Limitations</a:t>
            </a:r>
            <a:endParaRPr sz="3200" dirty="0"/>
          </a:p>
        </p:txBody>
      </p:sp>
      <p:sp>
        <p:nvSpPr>
          <p:cNvPr id="375" name="Google Shape;375;gd4148ff87f_0_0"/>
          <p:cNvSpPr txBox="1">
            <a:spLocks noGrp="1"/>
          </p:cNvSpPr>
          <p:nvPr>
            <p:ph type="body" idx="1"/>
          </p:nvPr>
        </p:nvSpPr>
        <p:spPr>
          <a:xfrm>
            <a:off x="311700" y="125317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Therapists had to visit various centers to carry out the project</a:t>
            </a:r>
            <a:endParaRPr dirty="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⇒ </a:t>
            </a:r>
            <a:r>
              <a:rPr lang="en-US" altLang="zh-TW" dirty="0"/>
              <a:t>it was difficult </a:t>
            </a:r>
            <a:r>
              <a:rPr lang="zh-TW" dirty="0"/>
              <a:t>to control the experiment between treatment sessions</a:t>
            </a:r>
            <a:r>
              <a:rPr lang="en-US" altLang="zh-TW" dirty="0"/>
              <a:t>.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DTRC staff reported that some control group </a:t>
            </a:r>
            <a:r>
              <a:rPr lang="zh-TW" dirty="0" smtClean="0"/>
              <a:t>participa</a:t>
            </a:r>
            <a:r>
              <a:rPr lang="en-US" altLang="zh-TW" dirty="0" err="1" smtClean="0"/>
              <a:t>nt</a:t>
            </a:r>
            <a:r>
              <a:rPr lang="zh-TW" dirty="0" smtClean="0"/>
              <a:t>s </a:t>
            </a:r>
            <a:r>
              <a:rPr lang="zh-TW" dirty="0"/>
              <a:t>asked their roommates and completed the experimental groups’ assignments</a:t>
            </a:r>
            <a:endParaRPr dirty="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⇒ confound the results of the research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Did not apply a longitudinal study design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Further evidence on cognitive training for SUD is necessary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0AD3EA-1D4C-DE40-974A-3E5E89CD14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d4148ff87f_0_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dirty="0"/>
              <a:t>Conclusion</a:t>
            </a:r>
            <a:endParaRPr sz="3200" dirty="0"/>
          </a:p>
        </p:txBody>
      </p:sp>
      <p:sp>
        <p:nvSpPr>
          <p:cNvPr id="375" name="Google Shape;375;gd4148ff87f_0_0"/>
          <p:cNvSpPr txBox="1">
            <a:spLocks noGrp="1"/>
          </p:cNvSpPr>
          <p:nvPr>
            <p:ph type="body" idx="1"/>
          </p:nvPr>
        </p:nvSpPr>
        <p:spPr>
          <a:xfrm>
            <a:off x="311700" y="125317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altLang="zh-TW" dirty="0"/>
              <a:t>This study and our pilot (2015–17) support that the </a:t>
            </a:r>
            <a:r>
              <a:rPr lang="en-US" altLang="zh-TW" dirty="0">
                <a:solidFill>
                  <a:srgbClr val="FF0000"/>
                </a:solidFill>
              </a:rPr>
              <a:t>MFCP is practical and easy to use</a:t>
            </a:r>
            <a:r>
              <a:rPr lang="en-US" altLang="zh-TW" dirty="0"/>
              <a:t>.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>
                <a:solidFill>
                  <a:srgbClr val="0432FF"/>
                </a:solidFill>
              </a:rPr>
              <a:t>Further study is needed </a:t>
            </a:r>
            <a:r>
              <a:rPr lang="en-US" dirty="0"/>
              <a:t>to verify if the MFCP is better than social activities in improving </a:t>
            </a:r>
            <a:r>
              <a:rPr lang="en-US" dirty="0" smtClean="0"/>
              <a:t>cognition </a:t>
            </a:r>
            <a:r>
              <a:rPr lang="en-US" dirty="0"/>
              <a:t>and functioning.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0AD3EA-1D4C-DE40-974A-3E5E89CD14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6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FFAD-D3D2-6841-9F7B-88F16A81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007925"/>
            <a:ext cx="8520600" cy="831300"/>
          </a:xfrm>
        </p:spPr>
        <p:txBody>
          <a:bodyPr/>
          <a:lstStyle/>
          <a:p>
            <a:r>
              <a:rPr lang="en-US" dirty="0"/>
              <a:t>1. INTRODUCTION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19146EE-2807-1D46-9AF5-842E77F8CCA5}"/>
              </a:ext>
            </a:extLst>
          </p:cNvPr>
          <p:cNvCxnSpPr>
            <a:cxnSpLocks/>
          </p:cNvCxnSpPr>
          <p:nvPr/>
        </p:nvCxnSpPr>
        <p:spPr>
          <a:xfrm>
            <a:off x="431250" y="2824937"/>
            <a:ext cx="6141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0B359BC-F0A0-7D49-9D59-D788488E7E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02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TW" sz="3200" dirty="0"/>
              <a:t>Substance use disoder (SUD)</a:t>
            </a:r>
            <a:r>
              <a:rPr lang="en-US" altLang="zh-TW" sz="3200" dirty="0"/>
              <a:t>: a community issue</a:t>
            </a:r>
            <a:endParaRPr sz="3200" dirty="0"/>
          </a:p>
        </p:txBody>
      </p:sp>
      <p:sp>
        <p:nvSpPr>
          <p:cNvPr id="74" name="Google Shape;74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TW" dirty="0">
                <a:solidFill>
                  <a:srgbClr val="FF0000"/>
                </a:solidFill>
              </a:rPr>
              <a:t>Community health issue</a:t>
            </a:r>
            <a:r>
              <a:rPr lang="zh-TW" dirty="0"/>
              <a:t> in personal, social, financial perspectives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>
                <a:solidFill>
                  <a:srgbClr val="FF0000"/>
                </a:solidFill>
              </a:rPr>
              <a:t>4129</a:t>
            </a:r>
            <a:r>
              <a:rPr lang="zh-TW" dirty="0"/>
              <a:t> reported drug abusers </a:t>
            </a:r>
            <a:r>
              <a:rPr lang="en-US" altLang="zh-TW" dirty="0"/>
              <a:t>in </a:t>
            </a:r>
            <a:r>
              <a:rPr lang="zh-TW" dirty="0"/>
              <a:t>first quarters of 2020 in HK</a:t>
            </a:r>
            <a:r>
              <a:rPr lang="en-US" altLang="zh-TW" dirty="0"/>
              <a:t> (Narcotics Division, Security Bureau, 2020)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Increasing trend in </a:t>
            </a:r>
            <a:r>
              <a:rPr lang="zh-TW" dirty="0">
                <a:solidFill>
                  <a:srgbClr val="FF0000"/>
                </a:solidFill>
              </a:rPr>
              <a:t>younger drug abusers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(HKSAR, 2019; Legislative Research Office, 2019)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Affects </a:t>
            </a:r>
            <a:r>
              <a:rPr lang="zh-TW" dirty="0">
                <a:solidFill>
                  <a:srgbClr val="FF0000"/>
                </a:solidFill>
              </a:rPr>
              <a:t>cognitive</a:t>
            </a:r>
            <a:r>
              <a:rPr lang="zh-TW" dirty="0"/>
              <a:t> and general </a:t>
            </a:r>
            <a:r>
              <a:rPr lang="zh-TW" dirty="0">
                <a:solidFill>
                  <a:srgbClr val="FF0000"/>
                </a:solidFill>
              </a:rPr>
              <a:t>everyday functioning</a:t>
            </a:r>
            <a:r>
              <a:rPr lang="zh-TW" dirty="0"/>
              <a:t> in individuals</a:t>
            </a:r>
            <a:r>
              <a:rPr lang="en-US" altLang="zh-TW" dirty="0"/>
              <a:t> (Leung, 2015)</a:t>
            </a:r>
            <a:endParaRPr dirty="0"/>
          </a:p>
          <a:p>
            <a:pPr marL="45720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E7A16C-64BE-CA41-8159-20972352E3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>
            <a:spLocks noGrp="1"/>
          </p:cNvSpPr>
          <p:nvPr>
            <p:ph type="title"/>
          </p:nvPr>
        </p:nvSpPr>
        <p:spPr>
          <a:xfrm>
            <a:off x="311700" y="81750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SUD affects </a:t>
            </a:r>
            <a:r>
              <a:rPr lang="zh-TW" sz="3200" dirty="0"/>
              <a:t>Function</a:t>
            </a:r>
            <a:r>
              <a:rPr lang="en-US" altLang="zh-TW" sz="3200" dirty="0" err="1"/>
              <a:t>ing</a:t>
            </a:r>
            <a:endParaRPr sz="3200" dirty="0"/>
          </a:p>
        </p:txBody>
      </p:sp>
      <p:graphicFrame>
        <p:nvGraphicFramePr>
          <p:cNvPr id="80" name="Google Shape;80;p5"/>
          <p:cNvGraphicFramePr/>
          <p:nvPr>
            <p:extLst>
              <p:ext uri="{D42A27DB-BD31-4B8C-83A1-F6EECF244321}">
                <p14:modId xmlns:p14="http://schemas.microsoft.com/office/powerpoint/2010/main" val="1130378334"/>
              </p:ext>
            </p:extLst>
          </p:nvPr>
        </p:nvGraphicFramePr>
        <p:xfrm>
          <a:off x="356700" y="1146270"/>
          <a:ext cx="8520600" cy="3382730"/>
        </p:xfrm>
        <a:graphic>
          <a:graphicData uri="http://schemas.openxmlformats.org/drawingml/2006/table">
            <a:tbl>
              <a:tblPr>
                <a:noFill/>
                <a:tableStyleId>{4113494F-86E8-4C57-986B-2642EEFD0C95}</a:tableStyleId>
              </a:tblPr>
              <a:tblGrid>
                <a:gridCol w="177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sng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Type of drugs</a:t>
                      </a:r>
                      <a:endParaRPr sz="1600" u="sng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sng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Function affected</a:t>
                      </a:r>
                      <a:endParaRPr sz="1600" u="sng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Heroin</a:t>
                      </a:r>
                      <a:r>
                        <a:rPr lang="en-US" alt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altLang="zh-TW" sz="12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</a:t>
                      </a:r>
                      <a:r>
                        <a:rPr lang="en-US" altLang="zh-TW" sz="1200" u="none" strike="noStrike" cap="none" dirty="0" err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Tolomeo</a:t>
                      </a:r>
                      <a:r>
                        <a:rPr lang="en-US" altLang="zh-TW" sz="12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et al., 2020)</a:t>
                      </a:r>
                      <a:endParaRPr sz="12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Deficited cognitive abilities:</a:t>
                      </a:r>
                      <a:endParaRPr sz="16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Open Sans"/>
                        <a:buChar char="-"/>
                      </a:pP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memory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Open Sans"/>
                        <a:buChar char="-"/>
                      </a:pP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cognitive impulsivity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Open Sans"/>
                        <a:buChar char="-"/>
                      </a:pP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 planning impulsivity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Open Sans"/>
                        <a:buChar char="-"/>
                      </a:pP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compulsivity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Open Sans"/>
                        <a:buChar char="-"/>
                      </a:pP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decision making</a:t>
                      </a:r>
                      <a:endParaRPr sz="16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Ketamine</a:t>
                      </a:r>
                      <a:endParaRPr lang="en-US" altLang="zh-TW" sz="16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(Morgan &amp; Curran, 2012; Chan et al., 2013)</a:t>
                      </a:r>
                      <a:endParaRPr sz="12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Open Sans"/>
                        <a:buAutoNum type="arabicParenR"/>
                      </a:pP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Deficit in working and episodic memory</a:t>
                      </a:r>
                      <a:endParaRPr sz="16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Open Sans"/>
                        <a:buAutoNum type="arabicParenR"/>
                      </a:pP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Selective deficits in frontal and medical temporal functioning </a:t>
                      </a:r>
                      <a:endParaRPr sz="16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→ </a:t>
                      </a: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verbal information processing</a:t>
                      </a:r>
                      <a:endParaRPr sz="16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→ </a:t>
                      </a: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cognitive processing speed</a:t>
                      </a:r>
                      <a:endParaRPr sz="16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EF99D-48AE-CB43-A4D3-866B939412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4148ff87f_0_5"/>
          <p:cNvSpPr txBox="1">
            <a:spLocks noGrp="1"/>
          </p:cNvSpPr>
          <p:nvPr>
            <p:ph type="title"/>
          </p:nvPr>
        </p:nvSpPr>
        <p:spPr>
          <a:xfrm>
            <a:off x="311700" y="81750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SUD affects functioning (cont’d)</a:t>
            </a:r>
            <a:endParaRPr sz="3200" dirty="0"/>
          </a:p>
        </p:txBody>
      </p:sp>
      <p:sp>
        <p:nvSpPr>
          <p:cNvPr id="86" name="Google Shape;86;gd4148ff87f_0_5"/>
          <p:cNvSpPr txBox="1">
            <a:spLocks noGrp="1"/>
          </p:cNvSpPr>
          <p:nvPr>
            <p:ph type="body" idx="1"/>
          </p:nvPr>
        </p:nvSpPr>
        <p:spPr>
          <a:xfrm>
            <a:off x="311700" y="7457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graphicFrame>
        <p:nvGraphicFramePr>
          <p:cNvPr id="87" name="Google Shape;87;gd4148ff87f_0_5"/>
          <p:cNvGraphicFramePr/>
          <p:nvPr>
            <p:extLst>
              <p:ext uri="{D42A27DB-BD31-4B8C-83A1-F6EECF244321}">
                <p14:modId xmlns:p14="http://schemas.microsoft.com/office/powerpoint/2010/main" val="2711406163"/>
              </p:ext>
            </p:extLst>
          </p:nvPr>
        </p:nvGraphicFramePr>
        <p:xfrm>
          <a:off x="356700" y="1146270"/>
          <a:ext cx="8520600" cy="3233250"/>
        </p:xfrm>
        <a:graphic>
          <a:graphicData uri="http://schemas.openxmlformats.org/drawingml/2006/table">
            <a:tbl>
              <a:tblPr>
                <a:noFill/>
                <a:tableStyleId>{4113494F-86E8-4C57-986B-2642EEFD0C95}</a:tableStyleId>
              </a:tblPr>
              <a:tblGrid>
                <a:gridCol w="302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1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sng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Type of drugs</a:t>
                      </a:r>
                      <a:endParaRPr sz="1600" u="sng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sng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Function affected</a:t>
                      </a:r>
                      <a:endParaRPr sz="1600" u="sng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Amphetamine</a:t>
                      </a:r>
                      <a:endParaRPr lang="en-US" altLang="zh-TW" sz="16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(Rogers et al., 1999; </a:t>
                      </a:r>
                      <a:r>
                        <a:rPr lang="en-US" sz="1200" u="none" strike="noStrike" cap="none" dirty="0" err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Fermandez</a:t>
                      </a:r>
                      <a:r>
                        <a:rPr lang="en-US" sz="12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-Serrano, 2011)</a:t>
                      </a:r>
                      <a:endParaRPr sz="12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Prominent impairment:</a:t>
                      </a:r>
                      <a:endParaRPr sz="16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→ v</a:t>
                      </a: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isual-spatial memory and processing</a:t>
                      </a:r>
                      <a:endParaRPr sz="16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→ v</a:t>
                      </a: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isual planning</a:t>
                      </a:r>
                      <a:endParaRPr sz="16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→ p</a:t>
                      </a:r>
                      <a:r>
                        <a:rPr lang="zh-TW" sz="16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attern recognition memory</a:t>
                      </a:r>
                      <a:endParaRPr sz="16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Cocaine</a:t>
                      </a:r>
                      <a:endParaRPr lang="en-US" altLang="zh-TW" sz="16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</a:t>
                      </a:r>
                      <a:r>
                        <a:rPr lang="en-US" sz="1200" u="none" strike="noStrike" cap="none" dirty="0" err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Sudai</a:t>
                      </a:r>
                      <a:r>
                        <a:rPr lang="en-US" sz="12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et al., 2011)</a:t>
                      </a:r>
                      <a:endParaRPr sz="12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Impairment:</a:t>
                      </a:r>
                      <a:endParaRPr sz="16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→ s</a:t>
                      </a: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hort-term verbal memory</a:t>
                      </a:r>
                      <a:endParaRPr sz="16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→ visuospatial</a:t>
                      </a: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ability</a:t>
                      </a:r>
                      <a:endParaRPr sz="16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zh-TW" sz="16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→ w</a:t>
                      </a:r>
                      <a:r>
                        <a:rPr lang="zh-TW" sz="160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orking memory</a:t>
                      </a:r>
                      <a:endParaRPr sz="16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2C5F26-FC0D-BC4F-AE27-600DE0A7B7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>
            <a:spLocks noGrp="1"/>
          </p:cNvSpPr>
          <p:nvPr>
            <p:ph type="title"/>
          </p:nvPr>
        </p:nvSpPr>
        <p:spPr>
          <a:xfrm>
            <a:off x="311700" y="115200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sz="3200" dirty="0"/>
              <a:t>Review of SUD Cognitive Training</a:t>
            </a:r>
            <a:endParaRPr sz="3200" dirty="0"/>
          </a:p>
        </p:txBody>
      </p:sp>
      <p:sp>
        <p:nvSpPr>
          <p:cNvPr id="93" name="Google Shape;93;p6"/>
          <p:cNvSpPr txBox="1">
            <a:spLocks noGrp="1"/>
          </p:cNvSpPr>
          <p:nvPr>
            <p:ph type="body" idx="1"/>
          </p:nvPr>
        </p:nvSpPr>
        <p:spPr>
          <a:xfrm>
            <a:off x="222500" y="894750"/>
            <a:ext cx="8520600" cy="41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lvl="0">
              <a:lnSpc>
                <a:spcPct val="125000"/>
              </a:lnSpc>
              <a:spcBef>
                <a:spcPts val="1200"/>
              </a:spcBef>
            </a:pPr>
            <a:r>
              <a:rPr lang="en-US" altLang="zh-TW" dirty="0"/>
              <a:t>Goal Management Training and </a:t>
            </a:r>
            <a:r>
              <a:rPr lang="en-US" altLang="zh-TW" dirty="0" smtClean="0"/>
              <a:t>Mindfulness </a:t>
            </a:r>
            <a:r>
              <a:rPr lang="en-US" altLang="zh-TW" dirty="0"/>
              <a:t>Medication (Valls-Serrano et al., 2016)</a:t>
            </a: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dirty="0"/>
              <a:t>→ improve working memory (of polysubstance users)</a:t>
            </a:r>
            <a:endParaRPr dirty="0"/>
          </a:p>
          <a:p>
            <a:pPr>
              <a:spcBef>
                <a:spcPts val="1200"/>
              </a:spcBef>
            </a:pPr>
            <a:r>
              <a:rPr lang="zh-TW" dirty="0"/>
              <a:t>Cognitive rehabilitation treatement </a:t>
            </a:r>
            <a:r>
              <a:rPr lang="en-US" altLang="zh-TW" dirty="0"/>
              <a:t>(</a:t>
            </a:r>
            <a:r>
              <a:rPr lang="en-US" altLang="zh-TW" dirty="0" err="1"/>
              <a:t>Rezapour</a:t>
            </a:r>
            <a:r>
              <a:rPr lang="en-US" altLang="zh-TW" dirty="0"/>
              <a:t> et al., 2019)</a:t>
            </a: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dirty="0"/>
              <a:t>→ executive function (of opioid use disorder)</a:t>
            </a:r>
            <a:endParaRPr dirty="0"/>
          </a:p>
          <a:p>
            <a:pPr>
              <a:spcBef>
                <a:spcPts val="1200"/>
              </a:spcBef>
            </a:pPr>
            <a:r>
              <a:rPr lang="zh-TW" dirty="0"/>
              <a:t>Cognitive Remedial Treatment and Contigency Management</a:t>
            </a:r>
            <a:r>
              <a:rPr lang="en-US" altLang="zh-TW" dirty="0"/>
              <a:t> (</a:t>
            </a:r>
            <a:r>
              <a:rPr lang="en-US" altLang="zh-TW" dirty="0" err="1"/>
              <a:t>Kiluk</a:t>
            </a:r>
            <a:r>
              <a:rPr lang="en-US" altLang="zh-TW" dirty="0"/>
              <a:t> et al., 2017)</a:t>
            </a: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dirty="0"/>
              <a:t>→ enhance cognitive function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18"/>
              <a:buNone/>
            </a:pPr>
            <a:r>
              <a:rPr lang="zh-TW" b="1" dirty="0"/>
              <a:t>However…</a:t>
            </a:r>
            <a:endParaRPr b="1" dirty="0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Limited numbers of studies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Hong Kong has no particular program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1597DE-A09E-1E49-AFC4-104DF7E3B9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311700" y="374401"/>
            <a:ext cx="8520600" cy="737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The </a:t>
            </a:r>
            <a:r>
              <a:rPr lang="zh-TW" sz="3200" dirty="0"/>
              <a:t>Mobile Functional Cognition Program (MFCP)</a:t>
            </a:r>
            <a:endParaRPr sz="3200" dirty="0"/>
          </a:p>
        </p:txBody>
      </p:sp>
      <p:sp>
        <p:nvSpPr>
          <p:cNvPr id="99" name="Google Shape;99;p7"/>
          <p:cNvSpPr txBox="1">
            <a:spLocks noGrp="1"/>
          </p:cNvSpPr>
          <p:nvPr>
            <p:ph type="body" idx="1"/>
          </p:nvPr>
        </p:nvSpPr>
        <p:spPr>
          <a:xfrm>
            <a:off x="311700" y="1111525"/>
            <a:ext cx="8520600" cy="28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zh-TW" dirty="0">
                <a:solidFill>
                  <a:srgbClr val="FF0000"/>
                </a:solidFill>
              </a:rPr>
              <a:t>2 years</a:t>
            </a:r>
            <a:r>
              <a:rPr lang="zh-TW" dirty="0"/>
              <a:t> pioneer program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 dirty="0"/>
              <a:t>Launched by </a:t>
            </a:r>
            <a:r>
              <a:rPr lang="zh-TW" dirty="0">
                <a:solidFill>
                  <a:srgbClr val="FF0000"/>
                </a:solidFill>
              </a:rPr>
              <a:t>Occupational Therapists</a:t>
            </a:r>
            <a:r>
              <a:rPr lang="zh-TW" dirty="0"/>
              <a:t> in </a:t>
            </a:r>
            <a:r>
              <a:rPr lang="zh-TW" dirty="0">
                <a:solidFill>
                  <a:srgbClr val="FF0000"/>
                </a:solidFill>
              </a:rPr>
              <a:t>United Christian Hospital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 dirty="0"/>
              <a:t>July</a:t>
            </a:r>
            <a:r>
              <a:rPr lang="en-US" altLang="zh-TW" dirty="0"/>
              <a:t> 1,</a:t>
            </a:r>
            <a:r>
              <a:rPr lang="zh-TW" dirty="0"/>
              <a:t> 2015</a:t>
            </a:r>
            <a:r>
              <a:rPr lang="en-US" altLang="zh-TW" dirty="0"/>
              <a:t> – June 30, 2017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/>
              <a:t>Simple </a:t>
            </a:r>
            <a:r>
              <a:rPr lang="en-US" dirty="0" smtClean="0"/>
              <a:t>pre- </a:t>
            </a:r>
            <a:r>
              <a:rPr lang="en-US" dirty="0"/>
              <a:t>and post design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/>
              <a:t>Preliminary positive results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A600B6-D1B7-AA46-A7D8-7DAFB02384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311700" y="374401"/>
            <a:ext cx="8520600" cy="737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altLang="zh-TW" sz="3200" dirty="0"/>
              <a:t>Research aim and hypothesis</a:t>
            </a:r>
            <a:endParaRPr sz="3200" dirty="0"/>
          </a:p>
        </p:txBody>
      </p:sp>
      <p:sp>
        <p:nvSpPr>
          <p:cNvPr id="99" name="Google Shape;99;p7"/>
          <p:cNvSpPr txBox="1">
            <a:spLocks noGrp="1"/>
          </p:cNvSpPr>
          <p:nvPr>
            <p:ph type="body" idx="1"/>
          </p:nvPr>
        </p:nvSpPr>
        <p:spPr>
          <a:xfrm>
            <a:off x="311700" y="1262725"/>
            <a:ext cx="8520600" cy="28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-US" altLang="zh-TW" dirty="0">
                <a:solidFill>
                  <a:srgbClr val="FF0000"/>
                </a:solidFill>
              </a:rPr>
              <a:t>Aim</a:t>
            </a:r>
            <a:r>
              <a:rPr lang="en-US" altLang="zh-TW" dirty="0">
                <a:solidFill>
                  <a:schemeClr val="tx1"/>
                </a:solidFill>
              </a:rPr>
              <a:t>: To study the effectiveness of the MFCP.</a:t>
            </a:r>
            <a:endParaRPr dirty="0">
              <a:solidFill>
                <a:schemeClr val="tx1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altLang="zh-TW" dirty="0">
                <a:solidFill>
                  <a:srgbClr val="FF0000"/>
                </a:solidFill>
              </a:rPr>
              <a:t>Hypothesis</a:t>
            </a:r>
            <a:r>
              <a:rPr lang="en-US" altLang="zh-TW" dirty="0"/>
              <a:t>: Participants who receive the MFCP would improve their cognitive </a:t>
            </a:r>
            <a:r>
              <a:rPr lang="zh-TW" dirty="0">
                <a:solidFill>
                  <a:schemeClr val="tx1"/>
                </a:solidFill>
              </a:rPr>
              <a:t>and everyday functioning </a:t>
            </a:r>
            <a:r>
              <a:rPr lang="en-US" altLang="zh-TW" dirty="0">
                <a:solidFill>
                  <a:schemeClr val="tx1"/>
                </a:solidFill>
              </a:rPr>
              <a:t>compared to</a:t>
            </a:r>
            <a:r>
              <a:rPr lang="zh-TW" dirty="0">
                <a:solidFill>
                  <a:schemeClr val="tx1"/>
                </a:solidFill>
              </a:rPr>
              <a:t> those who receive social activities</a:t>
            </a:r>
            <a:r>
              <a:rPr lang="en-US" altLang="zh-TW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A600B6-D1B7-AA46-A7D8-7DAFB02384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7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1310</Words>
  <Application>Microsoft Office PowerPoint</Application>
  <PresentationFormat>如螢幕大小 (16:9)</PresentationFormat>
  <Paragraphs>222</Paragraphs>
  <Slides>28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5" baseType="lpstr">
      <vt:lpstr>Wingdings</vt:lpstr>
      <vt:lpstr>Economica</vt:lpstr>
      <vt:lpstr>新細明體</vt:lpstr>
      <vt:lpstr>Arial</vt:lpstr>
      <vt:lpstr>Times New Roman</vt:lpstr>
      <vt:lpstr>Open Sans</vt:lpstr>
      <vt:lpstr>Luxe</vt:lpstr>
      <vt:lpstr>A randomized control trial to study the effectiveness of the Mobile Functional Cognition Program for persons who have substance abuse</vt:lpstr>
      <vt:lpstr>CONTENT</vt:lpstr>
      <vt:lpstr>1. INTRODUCTION</vt:lpstr>
      <vt:lpstr>Substance use disoder (SUD): a community issue</vt:lpstr>
      <vt:lpstr>SUD affects Functioning</vt:lpstr>
      <vt:lpstr>SUD affects functioning (cont’d)</vt:lpstr>
      <vt:lpstr>Review of SUD Cognitive Training</vt:lpstr>
      <vt:lpstr>The Mobile Functional Cognition Program (MFCP)</vt:lpstr>
      <vt:lpstr>Research aim and hypothesis</vt:lpstr>
      <vt:lpstr>2. METHOD</vt:lpstr>
      <vt:lpstr>Study design</vt:lpstr>
      <vt:lpstr>Participants</vt:lpstr>
      <vt:lpstr>Participants</vt:lpstr>
      <vt:lpstr>Procedures</vt:lpstr>
      <vt:lpstr>Assessments</vt:lpstr>
      <vt:lpstr>MFCP</vt:lpstr>
      <vt:lpstr>MFCP Course content</vt:lpstr>
      <vt:lpstr>MFCP</vt:lpstr>
      <vt:lpstr>Social Activities</vt:lpstr>
      <vt:lpstr>3. RESULTS</vt:lpstr>
      <vt:lpstr>Sociodemographic data of the sample</vt:lpstr>
      <vt:lpstr>Cognitive and functional performances of the sample</vt:lpstr>
      <vt:lpstr>Plots of cognitive and functional performances of the sample</vt:lpstr>
      <vt:lpstr>Effect Size of Experimental (MFCP) against Control (Social Activities)</vt:lpstr>
      <vt:lpstr>4. DISCUSSION</vt:lpstr>
      <vt:lpstr>Our Hypothesis and Recent Research</vt:lpstr>
      <vt:lpstr>Limitations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randomized control trial to study the effectiveness of the Mobile Functional Cognition Program for persons who have substance abuse</dc:title>
  <dc:creator>Raymond AU Dr, UCHAH SOT</dc:creator>
  <cp:lastModifiedBy>Jessica CHAN, UCHAH OTI</cp:lastModifiedBy>
  <cp:revision>34</cp:revision>
  <dcterms:modified xsi:type="dcterms:W3CDTF">2022-05-16T01:34:52Z</dcterms:modified>
</cp:coreProperties>
</file>